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1" r:id="rId2"/>
    <p:sldId id="265" r:id="rId3"/>
    <p:sldId id="262" r:id="rId4"/>
    <p:sldId id="264" r:id="rId5"/>
    <p:sldId id="266" r:id="rId6"/>
    <p:sldId id="268" r:id="rId7"/>
    <p:sldId id="269" r:id="rId8"/>
    <p:sldId id="270" r:id="rId9"/>
    <p:sldId id="272" r:id="rId10"/>
    <p:sldId id="273" r:id="rId11"/>
    <p:sldId id="274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29" autoAdjust="0"/>
    <p:restoredTop sz="94599"/>
  </p:normalViewPr>
  <p:slideViewPr>
    <p:cSldViewPr snapToGrid="0">
      <p:cViewPr varScale="1">
        <p:scale>
          <a:sx n="108" d="100"/>
          <a:sy n="108" d="100"/>
        </p:scale>
        <p:origin x="13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Line: Equation(s)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721458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𝑏𝑋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721458"/>
                <a:ext cx="78867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992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Confidence Intervals for </a:t>
            </a:r>
            <a:br>
              <a:rPr lang="en-US" sz="4000" dirty="0"/>
            </a:br>
            <a:r>
              <a:rPr lang="en-US" sz="4000" dirty="0"/>
              <a:t>Intercept (a) &amp; Slope (b)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𝑐𝑣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𝑐𝑣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If 0 is contained in the CI, then fail to reject the null hypothesis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r="-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7528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Hypothesis Testing: </a:t>
            </a:r>
            <a:br>
              <a:rPr lang="en-US" dirty="0"/>
            </a:br>
            <a:r>
              <a:rPr lang="en-US" dirty="0"/>
              <a:t>Relationship between F- &amp; t-stat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*For SLR only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771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Residuals (e)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893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OLS Estimation: </a:t>
            </a:r>
            <a:br>
              <a:rPr lang="en-US" sz="4000" dirty="0"/>
            </a:br>
            <a:r>
              <a:rPr lang="en-US" sz="4000" dirty="0"/>
              <a:t>Slope (b) &amp; Intercept (a)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dirty="0"/>
                  <a:t>Using calculus, we obtain</a:t>
                </a:r>
              </a:p>
              <a:p>
                <a:pPr lvl="0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7389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OLS Estimation: Slope (b)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1" indent="0">
                  <a:buNone/>
                </a:pPr>
                <a:endParaRPr lang="en-US" dirty="0"/>
              </a:p>
              <a:p>
                <a:pPr marL="3429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marL="342900" lvl="1" indent="0">
                  <a:buNone/>
                </a:pPr>
                <a:endParaRPr lang="en-US" dirty="0"/>
              </a:p>
              <a:p>
                <a:pPr marL="800100" lvl="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173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Standardized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376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Error of the Estimate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𝑆𝑆𝐸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dirty="0"/>
                  <a:t> for simple linear regression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Recall from ANOVA: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𝑀𝑆𝐸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𝑆𝑆𝐸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𝑑𝑓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/>
                  <a:t> is sometimes called root MSE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9329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308" y="319970"/>
            <a:ext cx="8245384" cy="1325563"/>
          </a:xfrm>
        </p:spPr>
        <p:txBody>
          <a:bodyPr/>
          <a:lstStyle/>
          <a:p>
            <a:r>
              <a:rPr lang="en-US" dirty="0"/>
              <a:t>Coefficient of Determination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342900" lvl="2" indent="-342900">
                  <a:spcBef>
                    <a:spcPts val="750"/>
                  </a:spcBef>
                </a:pPr>
                <a:r>
                  <a:rPr lang="en-US" sz="3200" dirty="0"/>
                  <a:t>Coefficient of determination: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/>
              </a:p>
              <a:p>
                <a:pPr lvl="1"/>
                <a:r>
                  <a:rPr lang="en-US" sz="2800" dirty="0"/>
                  <a:t>Proportion of variance in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2800" dirty="0"/>
                  <a:t> that is accounted for by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US" sz="28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7" t="-2945" r="-2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2E8F3E74-7B79-42C8-AE38-3DA17EFED45E}"/>
              </a:ext>
            </a:extLst>
          </p:cNvPr>
          <p:cNvSpPr/>
          <p:nvPr/>
        </p:nvSpPr>
        <p:spPr>
          <a:xfrm>
            <a:off x="2854171" y="3097096"/>
            <a:ext cx="3435658" cy="2989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E907401-1C13-48D2-871B-8DE9D7CBE2C0}"/>
              </a:ext>
            </a:extLst>
          </p:cNvPr>
          <p:cNvSpPr/>
          <p:nvPr/>
        </p:nvSpPr>
        <p:spPr>
          <a:xfrm>
            <a:off x="4572000" y="3607057"/>
            <a:ext cx="3561610" cy="29917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45BD2D6-5E74-4FC9-8290-3DBE0771FE06}"/>
              </a:ext>
            </a:extLst>
          </p:cNvPr>
          <p:cNvCxnSpPr>
            <a:cxnSpLocks/>
          </p:cNvCxnSpPr>
          <p:nvPr/>
        </p:nvCxnSpPr>
        <p:spPr>
          <a:xfrm flipV="1">
            <a:off x="4394447" y="5166804"/>
            <a:ext cx="914400" cy="11228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4FCDADF-2ADD-41C2-ACC8-2CBE13695D59}"/>
              </a:ext>
            </a:extLst>
          </p:cNvPr>
          <p:cNvSpPr txBox="1"/>
          <p:nvPr/>
        </p:nvSpPr>
        <p:spPr>
          <a:xfrm>
            <a:off x="3932808" y="6289628"/>
            <a:ext cx="639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R^2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33796A-1617-4310-B883-6A676A7E3524}"/>
              </a:ext>
            </a:extLst>
          </p:cNvPr>
          <p:cNvSpPr txBox="1"/>
          <p:nvPr/>
        </p:nvSpPr>
        <p:spPr>
          <a:xfrm>
            <a:off x="3826276" y="3429000"/>
            <a:ext cx="74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86B2C4-2B08-4DC1-85F2-914431037848}"/>
              </a:ext>
            </a:extLst>
          </p:cNvPr>
          <p:cNvSpPr txBox="1"/>
          <p:nvPr/>
        </p:nvSpPr>
        <p:spPr>
          <a:xfrm>
            <a:off x="7307802" y="4336002"/>
            <a:ext cx="745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57460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49010" y="319970"/>
                <a:ext cx="8645979" cy="1325563"/>
              </a:xfrm>
            </p:spPr>
            <p:txBody>
              <a:bodyPr/>
              <a:lstStyle/>
              <a:p>
                <a:r>
                  <a:rPr lang="en-US" dirty="0"/>
                  <a:t>Hypothesis Test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49010" y="319970"/>
                <a:ext cx="8645979" cy="13255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23" y="2396310"/>
            <a:ext cx="7658427" cy="37801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56923" y="1735313"/>
            <a:ext cx="158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F-statistic:</a:t>
            </a:r>
          </a:p>
        </p:txBody>
      </p:sp>
    </p:spTree>
    <p:extLst>
      <p:ext uri="{BB962C8B-B14F-4D97-AF65-F5344CB8AC3E}">
        <p14:creationId xmlns:p14="http://schemas.microsoft.com/office/powerpoint/2010/main" val="2479968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49010" y="319970"/>
                <a:ext cx="8645979" cy="1325563"/>
              </a:xfrm>
            </p:spPr>
            <p:txBody>
              <a:bodyPr/>
              <a:lstStyle/>
              <a:p>
                <a:r>
                  <a:rPr lang="en-US" dirty="0"/>
                  <a:t>Hypothesis Test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49010" y="319970"/>
                <a:ext cx="8645979" cy="13255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r>
                  <a:rPr lang="en-US" dirty="0"/>
                  <a:t>t-statistic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r>
                  <a:rPr lang="en-US" dirty="0"/>
                  <a:t>where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is the parameter estimate for the intercept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/>
                  <a:t> is the estimated standard error for the intercept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is the parameter estimate for the slope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dirty="0"/>
                  <a:t> is the estimated standard error for the slope</a:t>
                </a:r>
              </a:p>
              <a:p>
                <a:pPr lvl="2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1823" r="-1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1865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2220</TotalTime>
  <Words>247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Regression Line: Equation(s)</vt:lpstr>
      <vt:lpstr>Residuals (e)</vt:lpstr>
      <vt:lpstr>OLS Estimation:  Slope (b) &amp; Intercept (a)</vt:lpstr>
      <vt:lpstr>OLS Estimation: Slope (b)</vt:lpstr>
      <vt:lpstr>The Standardized Model</vt:lpstr>
      <vt:lpstr>Standard Error of the Estimate</vt:lpstr>
      <vt:lpstr>Coefficient of Determination</vt:lpstr>
      <vt:lpstr>Hypothesis Test for ρ^2</vt:lpstr>
      <vt:lpstr>Hypothesis Test for α^∗ and β^∗</vt:lpstr>
      <vt:lpstr>Confidence Intervals for  Intercept (a) &amp; Slope (b)</vt:lpstr>
      <vt:lpstr>Hypothesis Testing:  Relationship between F- &amp; t-stat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Lacey Hartigan</cp:lastModifiedBy>
  <cp:revision>131</cp:revision>
  <dcterms:created xsi:type="dcterms:W3CDTF">2017-03-13T16:05:11Z</dcterms:created>
  <dcterms:modified xsi:type="dcterms:W3CDTF">2020-11-18T02:19:49Z</dcterms:modified>
</cp:coreProperties>
</file>