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6" r:id="rId2"/>
    <p:sldId id="267" r:id="rId3"/>
    <p:sldId id="268" r:id="rId4"/>
    <p:sldId id="269" r:id="rId5"/>
    <p:sldId id="274" r:id="rId6"/>
    <p:sldId id="270" r:id="rId7"/>
    <p:sldId id="275" r:id="rId8"/>
    <p:sldId id="271" r:id="rId9"/>
    <p:sldId id="272" r:id="rId10"/>
    <p:sldId id="273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830" autoAdjust="0"/>
  </p:normalViewPr>
  <p:slideViewPr>
    <p:cSldViewPr snapToGrid="0">
      <p:cViewPr varScale="1">
        <p:scale>
          <a:sx n="108" d="100"/>
          <a:sy n="108" d="100"/>
        </p:scale>
        <p:origin x="16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253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46D1D-9DB8-41B0-A6E1-F19163075F85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41FA9-428B-4746-A21C-6F1BCCC5B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52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Partial is going to be larger than the semi-partial (for the same variable/data) because we have the same numerator, but our denominator is smaller!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141FA9-428B-4746-A21C-6F1BCCC5B7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72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28800"/>
            <a:ext cx="7772400" cy="90054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85800" y="2819400"/>
            <a:ext cx="777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8956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433353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84"/>
            <a:ext cx="9146036" cy="512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" y="-4759"/>
            <a:ext cx="1471253" cy="51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84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04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451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0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606" y="2401425"/>
            <a:ext cx="4523914" cy="1574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79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35313"/>
            <a:ext cx="78867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27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22313" y="4406900"/>
            <a:ext cx="7772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06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60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19236"/>
            <a:ext cx="4040188" cy="90646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8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19236"/>
            <a:ext cx="4041775" cy="90646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6981" y="25908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4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304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19970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1446367"/>
            <a:ext cx="8229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3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832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02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8046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697758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971"/>
          <a:stretch/>
        </p:blipFill>
        <p:spPr>
          <a:xfrm>
            <a:off x="0" y="6724650"/>
            <a:ext cx="9146036" cy="13335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300833"/>
            <a:ext cx="9144000" cy="92765"/>
          </a:xfrm>
          <a:prstGeom prst="rect">
            <a:avLst/>
          </a:prstGeom>
          <a:solidFill>
            <a:srgbClr val="A28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36" y="-8135"/>
            <a:ext cx="9146036" cy="35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63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67" r:id="rId8"/>
    <p:sldLayoutId id="2147483684" r:id="rId9"/>
    <p:sldLayoutId id="2147483685" r:id="rId10"/>
    <p:sldLayoutId id="2147483686" r:id="rId11"/>
    <p:sldLayoutId id="2147483687" r:id="rId12"/>
    <p:sldLayoutId id="2147483679" r:id="rId1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Linear Regression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Multiple Linear Regression (MLR) is a linear regression model with two or more predictors</a:t>
                </a:r>
              </a:p>
              <a:p>
                <a:pPr lvl="0"/>
                <a:r>
                  <a:rPr lang="en-US" dirty="0"/>
                  <a:t>The regression line is represented by the equation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lvl="1"/>
                <a:r>
                  <a:rPr lang="en-US" dirty="0"/>
                  <a:t>where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is the intercept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…,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are the slopes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is the number of predictors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3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9246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3545" y="311261"/>
                <a:ext cx="9016909" cy="1325563"/>
              </a:xfrm>
            </p:spPr>
            <p:txBody>
              <a:bodyPr/>
              <a:lstStyle/>
              <a:p>
                <a:r>
                  <a:rPr lang="en-US" dirty="0"/>
                  <a:t>Hypothesis Test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, …,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3545" y="311261"/>
                <a:ext cx="9016909" cy="1325563"/>
              </a:xfrm>
              <a:blipFill rotWithShape="0">
                <a:blip r:embed="rId2"/>
                <a:stretch>
                  <a:fillRect l="-1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/>
                  <a:t>Step 3: Calculate the Test Statistic</a:t>
                </a:r>
              </a:p>
              <a:p>
                <a:pPr lvl="1"/>
                <a:r>
                  <a:rPr lang="en-US" dirty="0"/>
                  <a:t>This is the t-statistic</a:t>
                </a:r>
              </a:p>
              <a:p>
                <a:pPr lvl="1"/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…   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</m:oMath>
                  </m:oMathPara>
                </a14:m>
                <a:endParaRPr lang="en-US" b="0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lvl="1"/>
                <a:r>
                  <a:rPr lang="en-US" dirty="0"/>
                  <a:t>where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400" dirty="0"/>
                  <a:t> is the parameter estimate for the intercept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sz="2400" dirty="0"/>
                  <a:t> is the estimated standard error for the intercept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/>
                  <a:t> are the parameter estimates for the slopes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400" dirty="0"/>
                  <a:t> are the estimated standard errors for the slopes</a:t>
                </a:r>
              </a:p>
              <a:p>
                <a:pPr lvl="2"/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159" t="-2384" r="-1082" b="-2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1920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Standardized MLR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lvl="0"/>
                <a:r>
                  <a:rPr lang="en-US" dirty="0"/>
                  <a:t>The equation for the multiple linear regression line with standardized variables is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are standardized using z-scores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525" r="-3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0006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7083" y="319970"/>
            <a:ext cx="9278166" cy="1325563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Effect Size in MLR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342900" lvl="2" indent="-342900">
                  <a:spcBef>
                    <a:spcPts val="750"/>
                  </a:spcBef>
                </a:pPr>
                <a:r>
                  <a:rPr lang="en-US" sz="3200" dirty="0"/>
                  <a:t>The coefficient of determination in MLR is called the coefficient of multiple determination</a:t>
                </a:r>
              </a:p>
              <a:p>
                <a:pPr marL="800100" lvl="3" indent="-342900">
                  <a:spcBef>
                    <a:spcPts val="750"/>
                  </a:spcBef>
                </a:pPr>
                <a:r>
                  <a:rPr lang="en-US" sz="3000" dirty="0"/>
                  <a:t>It is the proportion of variance in </a:t>
                </a:r>
                <a14:m>
                  <m:oMath xmlns:m="http://schemas.openxmlformats.org/officeDocument/2006/math">
                    <m:r>
                      <a:rPr lang="en-US" sz="3000" i="1" dirty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sz="3000" dirty="0"/>
                  <a:t> that is accounted for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000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000" i="1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sz="3200" dirty="0"/>
              </a:p>
              <a:p>
                <a:pPr marL="800100" lvl="3" indent="-342900">
                  <a:spcBef>
                    <a:spcPts val="750"/>
                  </a:spcBef>
                </a:pPr>
                <a:r>
                  <a:rPr lang="en-US" sz="3000" dirty="0"/>
                  <a:t>It is still denoted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3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000" dirty="0"/>
              </a:p>
              <a:p>
                <a:pPr marL="1257300" lvl="4" indent="-342900">
                  <a:spcBef>
                    <a:spcPts val="750"/>
                  </a:spcBef>
                </a:pPr>
                <a:r>
                  <a:rPr lang="en-US" sz="2600" dirty="0"/>
                  <a:t>To make it clear what predictors are in the model, we will sometimes denote it by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…</m:t>
                        </m:r>
                        <m:sSub>
                          <m:sSub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b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2600" dirty="0"/>
                  <a:t>		</a:t>
                </a:r>
              </a:p>
              <a:p>
                <a:pPr marL="1257300" lvl="4" indent="-342900">
                  <a:spcBef>
                    <a:spcPts val="750"/>
                  </a:spcBef>
                </a:pPr>
                <a:r>
                  <a:rPr lang="en-US" sz="2600" dirty="0"/>
                  <a:t>E.g., for a MLR with three independent variables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600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600" dirty="0"/>
                  <a:t>)</a:t>
                </a:r>
              </a:p>
              <a:p>
                <a:pPr lvl="3"/>
                <a14:m>
                  <m:oMath xmlns:m="http://schemas.openxmlformats.org/officeDocument/2006/math">
                    <m:sSubSup>
                      <m:sSub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sub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US" sz="2600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46" t="-4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5508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496" y="319970"/>
            <a:ext cx="8167007" cy="1325563"/>
          </a:xfrm>
        </p:spPr>
        <p:txBody>
          <a:bodyPr/>
          <a:lstStyle/>
          <a:p>
            <a:r>
              <a:rPr lang="en-US" dirty="0"/>
              <a:t>Squared </a:t>
            </a:r>
            <a:r>
              <a:rPr lang="en-US" dirty="0" err="1"/>
              <a:t>Semipartial</a:t>
            </a:r>
            <a:r>
              <a:rPr lang="en-US" dirty="0"/>
              <a:t> Correlation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lvl="0"/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𝑠𝑟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/>
                  <a:t>is the variance accounted for in Y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beyond what is accounted for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and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lvl="0"/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𝑠𝑟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  <m:sup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/>
                  <a:t>is the variance accounted for in Y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beyond what is accounted for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dirty="0"/>
              </a:p>
              <a:p>
                <a:pPr lvl="0"/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𝑠𝑟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sub>
                      <m:sup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/>
                  <a:t>is the variance accounted for in Y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beyond what is accounted for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2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334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93DDD-DEA6-488A-9AAF-9475BACF1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Squared </a:t>
            </a:r>
            <a:r>
              <a:rPr lang="en-US" dirty="0" err="1"/>
              <a:t>Semipartial</a:t>
            </a:r>
            <a:r>
              <a:rPr lang="en-US" dirty="0"/>
              <a:t> Diagram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D78926A-8DBB-41EE-92C4-6EA1D6EC2F35}"/>
              </a:ext>
            </a:extLst>
          </p:cNvPr>
          <p:cNvSpPr/>
          <p:nvPr/>
        </p:nvSpPr>
        <p:spPr>
          <a:xfrm>
            <a:off x="3059723" y="1936165"/>
            <a:ext cx="2716823" cy="2567353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7CFA10A-CBBF-4FD9-A5E4-0BA2A96E88BD}"/>
              </a:ext>
            </a:extLst>
          </p:cNvPr>
          <p:cNvSpPr/>
          <p:nvPr/>
        </p:nvSpPr>
        <p:spPr>
          <a:xfrm>
            <a:off x="4012223" y="3219841"/>
            <a:ext cx="2716823" cy="2567353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BCFEBC0-80BB-486E-BF98-D27E95AD1525}"/>
              </a:ext>
            </a:extLst>
          </p:cNvPr>
          <p:cNvSpPr/>
          <p:nvPr/>
        </p:nvSpPr>
        <p:spPr>
          <a:xfrm>
            <a:off x="2362200" y="3219841"/>
            <a:ext cx="2716823" cy="2567353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DC2049-4EDA-4A19-992B-F3A8B741EEC0}"/>
              </a:ext>
            </a:extLst>
          </p:cNvPr>
          <p:cNvSpPr txBox="1"/>
          <p:nvPr/>
        </p:nvSpPr>
        <p:spPr>
          <a:xfrm>
            <a:off x="4088423" y="2118946"/>
            <a:ext cx="764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4A91F1-6185-4660-B775-7990A2EB5843}"/>
              </a:ext>
            </a:extLst>
          </p:cNvPr>
          <p:cNvSpPr txBox="1"/>
          <p:nvPr/>
        </p:nvSpPr>
        <p:spPr>
          <a:xfrm>
            <a:off x="2677257" y="4626582"/>
            <a:ext cx="764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D6A530-5B26-44E1-AC7B-8D2663356045}"/>
              </a:ext>
            </a:extLst>
          </p:cNvPr>
          <p:cNvSpPr txBox="1"/>
          <p:nvPr/>
        </p:nvSpPr>
        <p:spPr>
          <a:xfrm>
            <a:off x="5964115" y="4626582"/>
            <a:ext cx="764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C36A5E-616F-4DE8-A490-753508C40C08}"/>
              </a:ext>
            </a:extLst>
          </p:cNvPr>
          <p:cNvSpPr txBox="1"/>
          <p:nvPr/>
        </p:nvSpPr>
        <p:spPr>
          <a:xfrm>
            <a:off x="307731" y="3094892"/>
            <a:ext cx="1969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Shared 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1879C4C-E103-4261-9FBF-7D3A7A3C391C}"/>
              </a:ext>
            </a:extLst>
          </p:cNvPr>
          <p:cNvSpPr txBox="1"/>
          <p:nvPr/>
        </p:nvSpPr>
        <p:spPr>
          <a:xfrm>
            <a:off x="3486149" y="6134658"/>
            <a:ext cx="1969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Shared X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75C6437-E03D-472B-92B0-CD6CCEF3F8FF}"/>
              </a:ext>
            </a:extLst>
          </p:cNvPr>
          <p:cNvCxnSpPr/>
          <p:nvPr/>
        </p:nvCxnSpPr>
        <p:spPr>
          <a:xfrm>
            <a:off x="1521069" y="3279558"/>
            <a:ext cx="2949818" cy="7649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48261CC-6259-416A-B7BC-E62A09098805}"/>
              </a:ext>
            </a:extLst>
          </p:cNvPr>
          <p:cNvCxnSpPr/>
          <p:nvPr/>
        </p:nvCxnSpPr>
        <p:spPr>
          <a:xfrm flipV="1">
            <a:off x="4080364" y="5009102"/>
            <a:ext cx="491636" cy="11255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6B3BB05-07AC-4C5C-BCFF-BFD81305B442}"/>
              </a:ext>
            </a:extLst>
          </p:cNvPr>
          <p:cNvSpPr txBox="1"/>
          <p:nvPr/>
        </p:nvSpPr>
        <p:spPr>
          <a:xfrm>
            <a:off x="3287224" y="3402622"/>
            <a:ext cx="879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UY:X1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2DEC6E1-5FEA-4847-BCE6-A4A803ADC2BD}"/>
              </a:ext>
            </a:extLst>
          </p:cNvPr>
          <p:cNvSpPr txBox="1"/>
          <p:nvPr/>
        </p:nvSpPr>
        <p:spPr>
          <a:xfrm>
            <a:off x="4870206" y="3372241"/>
            <a:ext cx="879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UY:X2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EB0F2A7-4A72-41B9-BDC9-A411026E850C}"/>
                  </a:ext>
                </a:extLst>
              </p:cNvPr>
              <p:cNvSpPr txBox="1"/>
              <p:nvPr/>
            </p:nvSpPr>
            <p:spPr>
              <a:xfrm>
                <a:off x="6213231" y="1633896"/>
                <a:ext cx="2778369" cy="1238481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𝑠𝑟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/>
                  <a:t>is the variance accounted for in Y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beyond what is accounted for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EB0F2A7-4A72-41B9-BDC9-A411026E85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3231" y="1633896"/>
                <a:ext cx="2778369" cy="1238481"/>
              </a:xfrm>
              <a:prstGeom prst="rect">
                <a:avLst/>
              </a:prstGeom>
              <a:blipFill>
                <a:blip r:embed="rId2"/>
                <a:stretch>
                  <a:fillRect l="-1528" t="-1463" b="-682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B4FEA49-E540-47D5-BF15-DBD0D41B959E}"/>
                  </a:ext>
                </a:extLst>
              </p:cNvPr>
              <p:cNvSpPr txBox="1"/>
              <p:nvPr/>
            </p:nvSpPr>
            <p:spPr>
              <a:xfrm>
                <a:off x="6213230" y="5664881"/>
                <a:ext cx="2778369" cy="939553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(in the figure):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𝑈𝑌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−[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𝑈𝑌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𝑠h𝑎𝑟𝑒𝑑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B4FEA49-E540-47D5-BF15-DBD0D41B95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3230" y="5664881"/>
                <a:ext cx="2778369" cy="939553"/>
              </a:xfrm>
              <a:prstGeom prst="rect">
                <a:avLst/>
              </a:prstGeom>
              <a:blipFill>
                <a:blip r:embed="rId3"/>
                <a:stretch>
                  <a:fillRect l="-1528" t="-2564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7379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496" y="319970"/>
            <a:ext cx="8167007" cy="1325563"/>
          </a:xfrm>
        </p:spPr>
        <p:txBody>
          <a:bodyPr/>
          <a:lstStyle/>
          <a:p>
            <a:r>
              <a:rPr lang="en-US" dirty="0"/>
              <a:t>Squared Partial Correlation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lvl="0"/>
                <a:r>
                  <a:rPr lang="en-US" dirty="0"/>
                  <a:t>Of the variance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 that is not explained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and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, </m:t>
                    </m:r>
                    <m:sSubSup>
                      <m:sSubSupPr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𝑝𝑟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/>
                  <a:t> is the proportion explained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lvl="0"/>
                <a:r>
                  <a:rPr lang="en-US" dirty="0"/>
                  <a:t>Of the variance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 that is not explained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𝑝𝑟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  <m:sup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the proportion explained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Of the variance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 that is not explained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𝑝𝑟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sub>
                      <m:sup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/>
                  <a:t> is the proportion explained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5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5062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93DDD-DEA6-488A-9AAF-9475BACF1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Squared Partial Diagram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D78926A-8DBB-41EE-92C4-6EA1D6EC2F35}"/>
              </a:ext>
            </a:extLst>
          </p:cNvPr>
          <p:cNvSpPr/>
          <p:nvPr/>
        </p:nvSpPr>
        <p:spPr>
          <a:xfrm>
            <a:off x="3059723" y="1936165"/>
            <a:ext cx="2716823" cy="2567353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7CFA10A-CBBF-4FD9-A5E4-0BA2A96E88BD}"/>
              </a:ext>
            </a:extLst>
          </p:cNvPr>
          <p:cNvSpPr/>
          <p:nvPr/>
        </p:nvSpPr>
        <p:spPr>
          <a:xfrm>
            <a:off x="4012223" y="3219841"/>
            <a:ext cx="2716823" cy="2567353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BCFEBC0-80BB-486E-BF98-D27E95AD1525}"/>
              </a:ext>
            </a:extLst>
          </p:cNvPr>
          <p:cNvSpPr/>
          <p:nvPr/>
        </p:nvSpPr>
        <p:spPr>
          <a:xfrm>
            <a:off x="2362200" y="3219841"/>
            <a:ext cx="2716823" cy="2567353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DC2049-4EDA-4A19-992B-F3A8B741EEC0}"/>
              </a:ext>
            </a:extLst>
          </p:cNvPr>
          <p:cNvSpPr txBox="1"/>
          <p:nvPr/>
        </p:nvSpPr>
        <p:spPr>
          <a:xfrm>
            <a:off x="4088423" y="2118946"/>
            <a:ext cx="764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4A91F1-6185-4660-B775-7990A2EB5843}"/>
              </a:ext>
            </a:extLst>
          </p:cNvPr>
          <p:cNvSpPr txBox="1"/>
          <p:nvPr/>
        </p:nvSpPr>
        <p:spPr>
          <a:xfrm>
            <a:off x="2677257" y="4626582"/>
            <a:ext cx="764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D6A530-5B26-44E1-AC7B-8D2663356045}"/>
              </a:ext>
            </a:extLst>
          </p:cNvPr>
          <p:cNvSpPr txBox="1"/>
          <p:nvPr/>
        </p:nvSpPr>
        <p:spPr>
          <a:xfrm>
            <a:off x="5964115" y="4626582"/>
            <a:ext cx="764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C36A5E-616F-4DE8-A490-753508C40C08}"/>
              </a:ext>
            </a:extLst>
          </p:cNvPr>
          <p:cNvSpPr txBox="1"/>
          <p:nvPr/>
        </p:nvSpPr>
        <p:spPr>
          <a:xfrm>
            <a:off x="307731" y="3094892"/>
            <a:ext cx="1969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Shared 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1879C4C-E103-4261-9FBF-7D3A7A3C391C}"/>
              </a:ext>
            </a:extLst>
          </p:cNvPr>
          <p:cNvSpPr txBox="1"/>
          <p:nvPr/>
        </p:nvSpPr>
        <p:spPr>
          <a:xfrm>
            <a:off x="3486149" y="6134658"/>
            <a:ext cx="1969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Shared X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75C6437-E03D-472B-92B0-CD6CCEF3F8FF}"/>
              </a:ext>
            </a:extLst>
          </p:cNvPr>
          <p:cNvCxnSpPr/>
          <p:nvPr/>
        </p:nvCxnSpPr>
        <p:spPr>
          <a:xfrm>
            <a:off x="1521069" y="3279558"/>
            <a:ext cx="2949818" cy="7649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48261CC-6259-416A-B7BC-E62A09098805}"/>
              </a:ext>
            </a:extLst>
          </p:cNvPr>
          <p:cNvCxnSpPr/>
          <p:nvPr/>
        </p:nvCxnSpPr>
        <p:spPr>
          <a:xfrm flipV="1">
            <a:off x="4080364" y="5009102"/>
            <a:ext cx="491636" cy="11255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6B3BB05-07AC-4C5C-BCFF-BFD81305B442}"/>
              </a:ext>
            </a:extLst>
          </p:cNvPr>
          <p:cNvSpPr txBox="1"/>
          <p:nvPr/>
        </p:nvSpPr>
        <p:spPr>
          <a:xfrm>
            <a:off x="3287224" y="3402622"/>
            <a:ext cx="879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UY:X1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2DEC6E1-5FEA-4847-BCE6-A4A803ADC2BD}"/>
              </a:ext>
            </a:extLst>
          </p:cNvPr>
          <p:cNvSpPr txBox="1"/>
          <p:nvPr/>
        </p:nvSpPr>
        <p:spPr>
          <a:xfrm>
            <a:off x="4870206" y="3372241"/>
            <a:ext cx="879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UY:X2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EB0F2A7-4A72-41B9-BDC9-A411026E850C}"/>
                  </a:ext>
                </a:extLst>
              </p:cNvPr>
              <p:cNvSpPr txBox="1"/>
              <p:nvPr/>
            </p:nvSpPr>
            <p:spPr>
              <a:xfrm>
                <a:off x="6213231" y="1633896"/>
                <a:ext cx="2778369" cy="1238481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Of the variance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 that is not explained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, 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𝑝𝑟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/>
                  <a:t> is the proportion explained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i="1" dirty="0">
                    <a:latin typeface="Cambria Math" panose="020405030504060302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EB0F2A7-4A72-41B9-BDC9-A411026E85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3231" y="1633896"/>
                <a:ext cx="2778369" cy="1238481"/>
              </a:xfrm>
              <a:prstGeom prst="rect">
                <a:avLst/>
              </a:prstGeom>
              <a:blipFill>
                <a:blip r:embed="rId3"/>
                <a:stretch>
                  <a:fillRect l="-1528" t="-1951" r="-655" b="-682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B4FEA49-E540-47D5-BF15-DBD0D41B959E}"/>
                  </a:ext>
                </a:extLst>
              </p:cNvPr>
              <p:cNvSpPr txBox="1"/>
              <p:nvPr/>
            </p:nvSpPr>
            <p:spPr>
              <a:xfrm>
                <a:off x="5523768" y="5787194"/>
                <a:ext cx="3467832" cy="939553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(in the figure):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𝑈𝑌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−[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𝑈𝑌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𝑠h𝑎𝑟𝑒𝑑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𝑈𝑌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2]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B4FEA49-E540-47D5-BF15-DBD0D41B95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3768" y="5787194"/>
                <a:ext cx="3467832" cy="939553"/>
              </a:xfrm>
              <a:prstGeom prst="rect">
                <a:avLst/>
              </a:prstGeom>
              <a:blipFill>
                <a:blip r:embed="rId4"/>
                <a:stretch>
                  <a:fillRect l="-1226" t="-2564" r="-175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084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Hypothesis Testing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As with SLR, sample data are used to determine the parameter estimates for the OLS regression line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But we are truly interested in the population model</a:t>
                </a:r>
              </a:p>
              <a:p>
                <a:pPr marL="0" indent="0">
                  <a:buNone/>
                </a:pPr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…+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3506" r="-24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4998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49010" y="319970"/>
                <a:ext cx="8645979" cy="1325563"/>
              </a:xfrm>
            </p:spPr>
            <p:txBody>
              <a:bodyPr/>
              <a:lstStyle/>
              <a:p>
                <a:r>
                  <a:rPr lang="en-US" dirty="0"/>
                  <a:t>Hypothesis Test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49010" y="319970"/>
                <a:ext cx="8645979" cy="1325563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 3: Calculate the Test Statistic</a:t>
            </a:r>
          </a:p>
          <a:p>
            <a:pPr lvl="1"/>
            <a:r>
              <a:rPr lang="en-US" dirty="0"/>
              <a:t>This is the F-statistic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/>
            </p:nvGraphicFramePr>
            <p:xfrm>
              <a:off x="737744" y="2920997"/>
              <a:ext cx="7668510" cy="277005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81165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68764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5886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7313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637211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44922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/>
                            <a:t>Source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/>
                            <a:t>SS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 err="1"/>
                            <a:t>df</a:t>
                          </a:r>
                          <a:endParaRPr lang="en-US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/>
                            <a:t>MS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/>
                            <a:t>F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0629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/>
                            <a:t>Regression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𝑅𝑒𝑔𝑟𝑒𝑠𝑠𝑖𝑜𝑛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𝑀𝑆𝑅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type m:val="lin"/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𝑀𝑆𝑅</m:t>
                                    </m:r>
                                  </m:num>
                                  <m:den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𝑀𝑆𝐸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7485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/>
                            <a:t>Error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𝐸𝑟𝑟𝑜𝑟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𝑀𝑆𝐸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2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74506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/>
                            <a:t>Total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sSub>
                                  <m:sSubPr>
                                    <m:ctrlPr>
                                      <a:rPr lang="en-US" sz="2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400" smtClean="0">
                                        <a:latin typeface="Cambria Math" panose="02040503050406030204" pitchFamily="18" charset="0"/>
                                      </a:rPr>
                                      <m:t>𝑇𝑜𝑡𝑎𝑙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240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200352">
                    <a:tc>
                      <a:txBody>
                        <a:bodyPr/>
                        <a:lstStyle/>
                        <a:p>
                          <a:pPr algn="l"/>
                          <a:endParaRPr lang="en-US" sz="2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2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2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240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2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17023291"/>
                  </p:ext>
                </p:extLst>
              </p:nvPr>
            </p:nvGraphicFramePr>
            <p:xfrm>
              <a:off x="737744" y="2920997"/>
              <a:ext cx="7668510" cy="277005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811655"/>
                    <a:gridCol w="1687645"/>
                    <a:gridCol w="1458861"/>
                    <a:gridCol w="1073138"/>
                    <a:gridCol w="1637211"/>
                  </a:tblGrid>
                  <a:tr h="4572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 smtClean="0"/>
                            <a:t>Source</a:t>
                          </a:r>
                          <a:endParaRPr lang="en-US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 smtClean="0"/>
                            <a:t>SS</a:t>
                          </a:r>
                          <a:endParaRPr lang="en-US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 err="1" smtClean="0"/>
                            <a:t>df</a:t>
                          </a:r>
                          <a:endParaRPr lang="en-US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 smtClean="0"/>
                            <a:t>MS</a:t>
                          </a:r>
                          <a:endParaRPr lang="en-US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 smtClean="0"/>
                            <a:t>F</a:t>
                          </a:r>
                          <a:endParaRPr lang="en-US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70629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 smtClean="0"/>
                            <a:t>Regression</a:t>
                          </a:r>
                          <a:endParaRPr lang="en-US" sz="2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0">
                          <a:blip r:embed="rId3"/>
                          <a:stretch>
                            <a:fillRect l="-107220" t="-80172" r="-247653" b="-2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0">
                          <a:blip r:embed="rId3"/>
                          <a:stretch>
                            <a:fillRect l="-240167" t="-80172" r="-187029" b="-2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0">
                          <a:blip r:embed="rId3"/>
                          <a:stretch>
                            <a:fillRect l="-461932" t="-80172" r="-153977" b="-2275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0">
                          <a:blip r:embed="rId3"/>
                          <a:stretch>
                            <a:fillRect l="-367658" t="-80172" r="-743" b="-227586"/>
                          </a:stretch>
                        </a:blipFill>
                      </a:tcPr>
                    </a:tc>
                  </a:tr>
                  <a:tr h="67485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 smtClean="0"/>
                            <a:t>Error</a:t>
                          </a:r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7220" t="-188288" r="-247653" b="-1378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40167" t="-188288" r="-187029" b="-1378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61932" t="-188288" r="-153977" b="-1378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2400"/>
                        </a:p>
                      </a:txBody>
                      <a:tcPr/>
                    </a:tc>
                  </a:tr>
                  <a:tr h="474506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dirty="0" smtClean="0"/>
                            <a:t>Total</a:t>
                          </a:r>
                          <a:endParaRPr lang="en-US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107220" t="-410256" r="-247653" b="-96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40167" t="-410256" r="-187029" b="-96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240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24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pPr algn="l"/>
                          <a:endParaRPr lang="en-US" sz="2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2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2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240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US" sz="2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258007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33"/>
  <p:tag name="MMPROD_UIDATA" val="&lt;database version=&quot;11.0&quot;&gt;&lt;object type=&quot;1&quot; unique_id=&quot;10001&quot;&gt;&lt;object type=&quot;8&quot; unique_id=&quot;41358&quot;&gt;&lt;/object&gt;&lt;object type=&quot;2&quot; unique_id=&quot;41359&quot;&gt;&lt;object type=&quot;3&quot; unique_id=&quot;41360&quot;&gt;&lt;property id=&quot;20148&quot; value=&quot;5&quot;/&gt;&lt;property id=&quot;20300&quot; value=&quot;Slide 1 - &amp;quot;Insert Title Here&amp;quot;&quot;/&gt;&lt;property id=&quot;20307&quot; value=&quot;256&quot;/&gt;&lt;/object&gt;&lt;object type=&quot;3&quot; unique_id=&quot;41361&quot;&gt;&lt;property id=&quot;20148&quot; value=&quot;5&quot;/&gt;&lt;property id=&quot;20300&quot; value=&quot;Slide 2 - &amp;quot;Title&amp;quot;&quot;/&gt;&lt;property id=&quot;20307&quot; value=&quot;257&quot;/&gt;&lt;/object&gt;&lt;object type=&quot;3&quot; unique_id=&quot;41362&quot;&gt;&lt;property id=&quot;20148&quot; value=&quot;5&quot;/&gt;&lt;property id=&quot;20300&quot; value=&quot;Slide 7&quot;/&gt;&lt;property id=&quot;20307&quot; value=&quot;258&quot;/&gt;&lt;/object&gt;&lt;object type=&quot;3&quot; unique_id=&quot;49069&quot;&gt;&lt;property id=&quot;20148&quot; value=&quot;5&quot;/&gt;&lt;property id=&quot;20300&quot; value=&quot;Slide 3&quot;/&gt;&lt;property id=&quot;20307&quot; value=&quot;259&quot;/&gt;&lt;/object&gt;&lt;object type=&quot;3&quot; unique_id=&quot;49070&quot;&gt;&lt;property id=&quot;20148&quot; value=&quot;5&quot;/&gt;&lt;property id=&quot;20300&quot; value=&quot;Slide 4&quot;/&gt;&lt;property id=&quot;20307&quot; value=&quot;260&quot;/&gt;&lt;/object&gt;&lt;object type=&quot;3&quot; unique_id=&quot;49071&quot;&gt;&lt;property id=&quot;20148&quot; value=&quot;5&quot;/&gt;&lt;property id=&quot;20300&quot; value=&quot;Slide 5&quot;/&gt;&lt;property id=&quot;20307&quot; value=&quot;261&quot;/&gt;&lt;/object&gt;&lt;object type=&quot;3&quot; unique_id=&quot;49072&quot;&gt;&lt;property id=&quot;20148&quot; value=&quot;5&quot;/&gt;&lt;property id=&quot;20300&quot; value=&quot;Slide 6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3092</TotalTime>
  <Words>596</Words>
  <Application>Microsoft Office PowerPoint</Application>
  <PresentationFormat>On-screen Show (4:3)</PresentationFormat>
  <Paragraphs>100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Multiple Linear Regression</vt:lpstr>
      <vt:lpstr>The Standardized MLR Model</vt:lpstr>
      <vt:lpstr>Effect Size in MLR</vt:lpstr>
      <vt:lpstr>Squared Semipartial Correlation</vt:lpstr>
      <vt:lpstr>Squared Semipartial Diagram</vt:lpstr>
      <vt:lpstr>Squared Partial Correlation</vt:lpstr>
      <vt:lpstr>Squared Partial Diagram</vt:lpstr>
      <vt:lpstr>Hypothesis Testing</vt:lpstr>
      <vt:lpstr>Hypothesis Test for ρ^2</vt:lpstr>
      <vt:lpstr>Hypothesis Test for α^∗,β_1^∗,β_2^∗, …,β_k^∗</vt:lpstr>
    </vt:vector>
  </TitlesOfParts>
  <Company>2U,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Vanderbilt</dc:title>
  <dc:creator>2toradmin</dc:creator>
  <cp:lastModifiedBy>Lacey Hartigan</cp:lastModifiedBy>
  <cp:revision>141</cp:revision>
  <dcterms:created xsi:type="dcterms:W3CDTF">2017-03-13T16:05:11Z</dcterms:created>
  <dcterms:modified xsi:type="dcterms:W3CDTF">2020-12-02T15:02:49Z</dcterms:modified>
</cp:coreProperties>
</file>