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4" r:id="rId6"/>
    <p:sldId id="270" r:id="rId7"/>
    <p:sldId id="275" r:id="rId8"/>
    <p:sldId id="271" r:id="rId9"/>
    <p:sldId id="272" r:id="rId10"/>
    <p:sldId id="27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Partial is going to be larger than the semi-partial (for the same variable/data) because we have the same numerator, but our denominator is smaller!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41FA9-428B-4746-A21C-6F1BCCC5B7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Multiple Linear Regression (MLR) is a linear regression model with two or more predictors</a:t>
                </a:r>
              </a:p>
              <a:p>
                <a:pPr lvl="0"/>
                <a:r>
                  <a:rPr lang="en-US" dirty="0"/>
                  <a:t>The regression line is represented by the equation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where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the intercept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are the slopes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number of predictors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24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3545" y="311261"/>
                <a:ext cx="9016909" cy="1325563"/>
              </a:xfrm>
            </p:spPr>
            <p:txBody>
              <a:bodyPr/>
              <a:lstStyle/>
              <a:p>
                <a:r>
                  <a:rPr lang="en-US" dirty="0"/>
                  <a:t>Hypothesis Test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…,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545" y="311261"/>
                <a:ext cx="9016909" cy="1325563"/>
              </a:xfrm>
              <a:blipFill rotWithShape="0">
                <a:blip r:embed="rId2"/>
                <a:stretch>
                  <a:fillRect l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Step 3: Calculate the Test Statistic</a:t>
                </a:r>
              </a:p>
              <a:p>
                <a:pPr lvl="1"/>
                <a:r>
                  <a:rPr lang="en-US" dirty="0"/>
                  <a:t>This is the t-statistic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…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where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is the parameter estimate for the intercept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400" dirty="0"/>
                  <a:t> is the estimated standard error for the intercept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 are the parameter estimates for the slopes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 are the estimated standard errors for the slopes</a:t>
                </a:r>
              </a:p>
              <a:p>
                <a:pPr lvl="2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59" t="-2384" r="-1082" b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92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Standardized MLR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The equation for the multiple linear regression line with standardized variables is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are standardized using z-scores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 r="-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00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083" y="319970"/>
            <a:ext cx="9278166" cy="13255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Effect Size in MLR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342900" lvl="2" indent="-342900">
                  <a:spcBef>
                    <a:spcPts val="750"/>
                  </a:spcBef>
                </a:pPr>
                <a:r>
                  <a:rPr lang="en-US" sz="3200" dirty="0"/>
                  <a:t>The coefficient of determination in MLR is called the coefficient of multiple determination</a:t>
                </a:r>
              </a:p>
              <a:p>
                <a:pPr marL="800100" lvl="3" indent="-342900">
                  <a:spcBef>
                    <a:spcPts val="750"/>
                  </a:spcBef>
                </a:pPr>
                <a:r>
                  <a:rPr lang="en-US" sz="3000" dirty="0"/>
                  <a:t>It is the proportion of variance in </a:t>
                </a:r>
                <a14:m>
                  <m:oMath xmlns:m="http://schemas.openxmlformats.org/officeDocument/2006/math">
                    <m:r>
                      <a:rPr lang="en-US" sz="3000" i="1" dirty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000" dirty="0"/>
                  <a:t> that is accounted for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000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  <a:p>
                <a:pPr marL="800100" lvl="3" indent="-342900">
                  <a:spcBef>
                    <a:spcPts val="750"/>
                  </a:spcBef>
                </a:pPr>
                <a:r>
                  <a:rPr lang="en-US" sz="3000" dirty="0"/>
                  <a:t>It is still denoted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1257300" lvl="4" indent="-342900">
                  <a:spcBef>
                    <a:spcPts val="750"/>
                  </a:spcBef>
                </a:pPr>
                <a:r>
                  <a:rPr lang="en-US" sz="2600" dirty="0"/>
                  <a:t>To make it clear what predictors are in the model, we will sometimes denote it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600" dirty="0"/>
                  <a:t>		</a:t>
                </a:r>
              </a:p>
              <a:p>
                <a:pPr marL="1257300" lvl="4" indent="-342900">
                  <a:spcBef>
                    <a:spcPts val="750"/>
                  </a:spcBef>
                </a:pPr>
                <a:r>
                  <a:rPr lang="en-US" sz="2600" dirty="0"/>
                  <a:t>E.g., for a MLR with three independent variables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600" dirty="0"/>
                  <a:t>)</a:t>
                </a:r>
              </a:p>
              <a:p>
                <a:pPr lvl="3"/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6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4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50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96" y="319970"/>
            <a:ext cx="8167007" cy="1325563"/>
          </a:xfrm>
        </p:spPr>
        <p:txBody>
          <a:bodyPr/>
          <a:lstStyle/>
          <a:p>
            <a:r>
              <a:rPr lang="en-US" dirty="0"/>
              <a:t>Squared </a:t>
            </a:r>
            <a:r>
              <a:rPr lang="en-US" dirty="0" err="1"/>
              <a:t>Semipartial</a:t>
            </a:r>
            <a:r>
              <a:rPr lang="en-US" dirty="0"/>
              <a:t> 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is the variance accounted for in 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beyond what is accounted for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is the variance accounted for in 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beyond what is accounted for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lvl="0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𝑠𝑟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is the variance accounted for in 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beyond what is accounted for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3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3DDD-DEA6-488A-9AAF-9475BACF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Squared </a:t>
            </a:r>
            <a:r>
              <a:rPr lang="en-US" dirty="0" err="1"/>
              <a:t>Semipartial</a:t>
            </a:r>
            <a:r>
              <a:rPr lang="en-US" dirty="0"/>
              <a:t> Diagram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78926A-8DBB-41EE-92C4-6EA1D6EC2F35}"/>
              </a:ext>
            </a:extLst>
          </p:cNvPr>
          <p:cNvSpPr/>
          <p:nvPr/>
        </p:nvSpPr>
        <p:spPr>
          <a:xfrm>
            <a:off x="3059723" y="1936165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CFA10A-CBBF-4FD9-A5E4-0BA2A96E88BD}"/>
              </a:ext>
            </a:extLst>
          </p:cNvPr>
          <p:cNvSpPr/>
          <p:nvPr/>
        </p:nvSpPr>
        <p:spPr>
          <a:xfrm>
            <a:off x="4012223" y="3219841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CFEBC0-80BB-486E-BF98-D27E95AD1525}"/>
              </a:ext>
            </a:extLst>
          </p:cNvPr>
          <p:cNvSpPr/>
          <p:nvPr/>
        </p:nvSpPr>
        <p:spPr>
          <a:xfrm>
            <a:off x="2362200" y="3219841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C2049-4EDA-4A19-992B-F3A8B741EEC0}"/>
              </a:ext>
            </a:extLst>
          </p:cNvPr>
          <p:cNvSpPr txBox="1"/>
          <p:nvPr/>
        </p:nvSpPr>
        <p:spPr>
          <a:xfrm>
            <a:off x="4088423" y="2118946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4A91F1-6185-4660-B775-7990A2EB5843}"/>
              </a:ext>
            </a:extLst>
          </p:cNvPr>
          <p:cNvSpPr txBox="1"/>
          <p:nvPr/>
        </p:nvSpPr>
        <p:spPr>
          <a:xfrm>
            <a:off x="2677257" y="4626582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D6A530-5B26-44E1-AC7B-8D2663356045}"/>
              </a:ext>
            </a:extLst>
          </p:cNvPr>
          <p:cNvSpPr txBox="1"/>
          <p:nvPr/>
        </p:nvSpPr>
        <p:spPr>
          <a:xfrm>
            <a:off x="5964115" y="4626582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C36A5E-616F-4DE8-A490-753508C40C08}"/>
              </a:ext>
            </a:extLst>
          </p:cNvPr>
          <p:cNvSpPr txBox="1"/>
          <p:nvPr/>
        </p:nvSpPr>
        <p:spPr>
          <a:xfrm>
            <a:off x="307731" y="3094892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 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879C4C-E103-4261-9FBF-7D3A7A3C391C}"/>
              </a:ext>
            </a:extLst>
          </p:cNvPr>
          <p:cNvSpPr txBox="1"/>
          <p:nvPr/>
        </p:nvSpPr>
        <p:spPr>
          <a:xfrm>
            <a:off x="3486149" y="6134658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 X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5C6437-E03D-472B-92B0-CD6CCEF3F8FF}"/>
              </a:ext>
            </a:extLst>
          </p:cNvPr>
          <p:cNvCxnSpPr/>
          <p:nvPr/>
        </p:nvCxnSpPr>
        <p:spPr>
          <a:xfrm>
            <a:off x="1521069" y="3279558"/>
            <a:ext cx="2949818" cy="76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8261CC-6259-416A-B7BC-E62A09098805}"/>
              </a:ext>
            </a:extLst>
          </p:cNvPr>
          <p:cNvCxnSpPr/>
          <p:nvPr/>
        </p:nvCxnSpPr>
        <p:spPr>
          <a:xfrm flipV="1">
            <a:off x="4080364" y="5009102"/>
            <a:ext cx="491636" cy="1125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B3BB05-07AC-4C5C-BCFF-BFD81305B442}"/>
              </a:ext>
            </a:extLst>
          </p:cNvPr>
          <p:cNvSpPr txBox="1"/>
          <p:nvPr/>
        </p:nvSpPr>
        <p:spPr>
          <a:xfrm>
            <a:off x="3287224" y="3402622"/>
            <a:ext cx="87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UY:X1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DEC6E1-5FEA-4847-BCE6-A4A803ADC2BD}"/>
              </a:ext>
            </a:extLst>
          </p:cNvPr>
          <p:cNvSpPr txBox="1"/>
          <p:nvPr/>
        </p:nvSpPr>
        <p:spPr>
          <a:xfrm>
            <a:off x="4870206" y="3372241"/>
            <a:ext cx="87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UY:X2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B0F2A7-4A72-41B9-BDC9-A411026E850C}"/>
                  </a:ext>
                </a:extLst>
              </p:cNvPr>
              <p:cNvSpPr txBox="1"/>
              <p:nvPr/>
            </p:nvSpPr>
            <p:spPr>
              <a:xfrm>
                <a:off x="6213231" y="1633896"/>
                <a:ext cx="2778369" cy="123848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is the variance accounted for in Y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beyond what is accounted for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B0F2A7-4A72-41B9-BDC9-A411026E8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231" y="1633896"/>
                <a:ext cx="2778369" cy="1238481"/>
              </a:xfrm>
              <a:prstGeom prst="rect">
                <a:avLst/>
              </a:prstGeom>
              <a:blipFill>
                <a:blip r:embed="rId2"/>
                <a:stretch>
                  <a:fillRect l="-1528" t="-1463" b="-68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4FEA49-E540-47D5-BF15-DBD0D41B959E}"/>
                  </a:ext>
                </a:extLst>
              </p:cNvPr>
              <p:cNvSpPr txBox="1"/>
              <p:nvPr/>
            </p:nvSpPr>
            <p:spPr>
              <a:xfrm>
                <a:off x="6213230" y="5664881"/>
                <a:ext cx="2778369" cy="939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(in the figure):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𝑠h𝑎𝑟𝑒𝑑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4FEA49-E540-47D5-BF15-DBD0D41B9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230" y="5664881"/>
                <a:ext cx="2778369" cy="939553"/>
              </a:xfrm>
              <a:prstGeom prst="rect">
                <a:avLst/>
              </a:prstGeom>
              <a:blipFill>
                <a:blip r:embed="rId3"/>
                <a:stretch>
                  <a:fillRect l="-1528" t="-256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37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96" y="319970"/>
            <a:ext cx="8167007" cy="1325563"/>
          </a:xfrm>
        </p:spPr>
        <p:txBody>
          <a:bodyPr/>
          <a:lstStyle/>
          <a:p>
            <a:r>
              <a:rPr lang="en-US" dirty="0"/>
              <a:t>Squared Partial 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/>
                <a:r>
                  <a:rPr lang="en-US" dirty="0"/>
                  <a:t>Of the variance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that is not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is the proportion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0"/>
                <a:r>
                  <a:rPr lang="en-US" dirty="0"/>
                  <a:t>Of the variance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that is not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proportion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Of the variance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that is not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is the proportion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06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3DDD-DEA6-488A-9AAF-9475BACF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Squared Partial Diagram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D78926A-8DBB-41EE-92C4-6EA1D6EC2F35}"/>
              </a:ext>
            </a:extLst>
          </p:cNvPr>
          <p:cNvSpPr/>
          <p:nvPr/>
        </p:nvSpPr>
        <p:spPr>
          <a:xfrm>
            <a:off x="3059723" y="1936165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CFA10A-CBBF-4FD9-A5E4-0BA2A96E88BD}"/>
              </a:ext>
            </a:extLst>
          </p:cNvPr>
          <p:cNvSpPr/>
          <p:nvPr/>
        </p:nvSpPr>
        <p:spPr>
          <a:xfrm>
            <a:off x="4012223" y="3219841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CFEBC0-80BB-486E-BF98-D27E95AD1525}"/>
              </a:ext>
            </a:extLst>
          </p:cNvPr>
          <p:cNvSpPr/>
          <p:nvPr/>
        </p:nvSpPr>
        <p:spPr>
          <a:xfrm>
            <a:off x="2362200" y="3219841"/>
            <a:ext cx="2716823" cy="256735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C2049-4EDA-4A19-992B-F3A8B741EEC0}"/>
              </a:ext>
            </a:extLst>
          </p:cNvPr>
          <p:cNvSpPr txBox="1"/>
          <p:nvPr/>
        </p:nvSpPr>
        <p:spPr>
          <a:xfrm>
            <a:off x="4088423" y="2118946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4A91F1-6185-4660-B775-7990A2EB5843}"/>
              </a:ext>
            </a:extLst>
          </p:cNvPr>
          <p:cNvSpPr txBox="1"/>
          <p:nvPr/>
        </p:nvSpPr>
        <p:spPr>
          <a:xfrm>
            <a:off x="2677257" y="4626582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D6A530-5B26-44E1-AC7B-8D2663356045}"/>
              </a:ext>
            </a:extLst>
          </p:cNvPr>
          <p:cNvSpPr txBox="1"/>
          <p:nvPr/>
        </p:nvSpPr>
        <p:spPr>
          <a:xfrm>
            <a:off x="5964115" y="4626582"/>
            <a:ext cx="7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C36A5E-616F-4DE8-A490-753508C40C08}"/>
              </a:ext>
            </a:extLst>
          </p:cNvPr>
          <p:cNvSpPr txBox="1"/>
          <p:nvPr/>
        </p:nvSpPr>
        <p:spPr>
          <a:xfrm>
            <a:off x="307731" y="3094892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 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879C4C-E103-4261-9FBF-7D3A7A3C391C}"/>
              </a:ext>
            </a:extLst>
          </p:cNvPr>
          <p:cNvSpPr txBox="1"/>
          <p:nvPr/>
        </p:nvSpPr>
        <p:spPr>
          <a:xfrm>
            <a:off x="3486149" y="6134658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 X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5C6437-E03D-472B-92B0-CD6CCEF3F8FF}"/>
              </a:ext>
            </a:extLst>
          </p:cNvPr>
          <p:cNvCxnSpPr/>
          <p:nvPr/>
        </p:nvCxnSpPr>
        <p:spPr>
          <a:xfrm>
            <a:off x="1521069" y="3279558"/>
            <a:ext cx="2949818" cy="76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8261CC-6259-416A-B7BC-E62A09098805}"/>
              </a:ext>
            </a:extLst>
          </p:cNvPr>
          <p:cNvCxnSpPr/>
          <p:nvPr/>
        </p:nvCxnSpPr>
        <p:spPr>
          <a:xfrm flipV="1">
            <a:off x="4080364" y="5009102"/>
            <a:ext cx="491636" cy="1125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B3BB05-07AC-4C5C-BCFF-BFD81305B442}"/>
              </a:ext>
            </a:extLst>
          </p:cNvPr>
          <p:cNvSpPr txBox="1"/>
          <p:nvPr/>
        </p:nvSpPr>
        <p:spPr>
          <a:xfrm>
            <a:off x="3287224" y="3402622"/>
            <a:ext cx="87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UY:X1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DEC6E1-5FEA-4847-BCE6-A4A803ADC2BD}"/>
              </a:ext>
            </a:extLst>
          </p:cNvPr>
          <p:cNvSpPr txBox="1"/>
          <p:nvPr/>
        </p:nvSpPr>
        <p:spPr>
          <a:xfrm>
            <a:off x="4870206" y="3372241"/>
            <a:ext cx="87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UY:X2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B0F2A7-4A72-41B9-BDC9-A411026E850C}"/>
                  </a:ext>
                </a:extLst>
              </p:cNvPr>
              <p:cNvSpPr txBox="1"/>
              <p:nvPr/>
            </p:nvSpPr>
            <p:spPr>
              <a:xfrm>
                <a:off x="6213231" y="1633896"/>
                <a:ext cx="2778369" cy="123848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Of the variance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that is not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𝑝𝑟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is the proportion explained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B0F2A7-4A72-41B9-BDC9-A411026E8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231" y="1633896"/>
                <a:ext cx="2778369" cy="1238481"/>
              </a:xfrm>
              <a:prstGeom prst="rect">
                <a:avLst/>
              </a:prstGeom>
              <a:blipFill>
                <a:blip r:embed="rId3"/>
                <a:stretch>
                  <a:fillRect l="-1528" t="-1951" r="-655" b="-68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4FEA49-E540-47D5-BF15-DBD0D41B959E}"/>
                  </a:ext>
                </a:extLst>
              </p:cNvPr>
              <p:cNvSpPr txBox="1"/>
              <p:nvPr/>
            </p:nvSpPr>
            <p:spPr>
              <a:xfrm>
                <a:off x="5523768" y="5787194"/>
                <a:ext cx="3467832" cy="93955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(in the figure):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𝑠h𝑎𝑟𝑒𝑑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2]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B4FEA49-E540-47D5-BF15-DBD0D41B9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768" y="5787194"/>
                <a:ext cx="3467832" cy="939553"/>
              </a:xfrm>
              <a:prstGeom prst="rect">
                <a:avLst/>
              </a:prstGeom>
              <a:blipFill>
                <a:blip r:embed="rId4"/>
                <a:stretch>
                  <a:fillRect l="-1226" t="-2564" r="-17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8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 with SLR, sample data are used to determine the parameter estimates for the OLS regression line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But we are truly interested in the population model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3506" r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99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</p:spPr>
            <p:txBody>
              <a:bodyPr/>
              <a:lstStyle/>
              <a:p>
                <a:r>
                  <a:rPr lang="en-US" dirty="0"/>
                  <a:t>Hypothesis Test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9010" y="319970"/>
                <a:ext cx="8645979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Calculate the Test Statistic</a:t>
            </a:r>
          </a:p>
          <a:p>
            <a:pPr lvl="1"/>
            <a:r>
              <a:rPr lang="en-US" dirty="0"/>
              <a:t>This is the F-statistic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737744" y="2920997"/>
              <a:ext cx="7668510" cy="277005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1165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8764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886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7313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3721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492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Source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err="1"/>
                            <a:t>df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MS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F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629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Regression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𝑅𝑒𝑔𝑟𝑒𝑠𝑠𝑖𝑜𝑛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𝑀𝑆𝑅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𝑀𝑆𝑅</m:t>
                                    </m:r>
                                  </m:num>
                                  <m:den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𝑀𝑆𝐸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7485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𝐸𝑟𝑟𝑜𝑟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𝑀𝑆𝐸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450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Total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𝑇𝑜𝑡𝑎𝑙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00352"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7023291"/>
                  </p:ext>
                </p:extLst>
              </p:nvPr>
            </p:nvGraphicFramePr>
            <p:xfrm>
              <a:off x="737744" y="2920997"/>
              <a:ext cx="7668510" cy="277005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11655"/>
                    <a:gridCol w="1687645"/>
                    <a:gridCol w="1458861"/>
                    <a:gridCol w="1073138"/>
                    <a:gridCol w="1637211"/>
                  </a:tblGrid>
                  <a:tr h="4572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Source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SS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err="1" smtClean="0"/>
                            <a:t>df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MS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629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Regression</a:t>
                          </a:r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107220" t="-80172" r="-247653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240167" t="-80172" r="-187029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461932" t="-80172" r="-153977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367658" t="-80172" r="-743" b="-227586"/>
                          </a:stretch>
                        </a:blipFill>
                      </a:tcPr>
                    </a:tc>
                  </a:tr>
                  <a:tr h="67485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Error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220" t="-188288" r="-247653" b="-137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40167" t="-188288" r="-187029" b="-137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61932" t="-188288" r="-153977" b="-1378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/>
                    </a:tc>
                  </a:tr>
                  <a:tr h="474506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Total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7220" t="-410256" r="-247653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40167" t="-410256" r="-187029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25800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3092</TotalTime>
  <Words>596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Multiple Linear Regression</vt:lpstr>
      <vt:lpstr>The Standardized MLR Model</vt:lpstr>
      <vt:lpstr>Effect Size in MLR</vt:lpstr>
      <vt:lpstr>Squared Semipartial Correlation</vt:lpstr>
      <vt:lpstr>Squared Semipartial Diagram</vt:lpstr>
      <vt:lpstr>Squared Partial Correlation</vt:lpstr>
      <vt:lpstr>Squared Partial Diagram</vt:lpstr>
      <vt:lpstr>Hypothesis Testing</vt:lpstr>
      <vt:lpstr>Hypothesis Test for ρ^2</vt:lpstr>
      <vt:lpstr>Hypothesis Test for α^∗,β_1^∗,β_2^∗, …,β_k^∗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141</cp:revision>
  <dcterms:created xsi:type="dcterms:W3CDTF">2017-03-13T16:05:11Z</dcterms:created>
  <dcterms:modified xsi:type="dcterms:W3CDTF">2020-12-02T15:02:49Z</dcterms:modified>
</cp:coreProperties>
</file>