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83" r:id="rId2"/>
    <p:sldId id="286" r:id="rId3"/>
    <p:sldId id="285" r:id="rId4"/>
    <p:sldId id="287" r:id="rId5"/>
    <p:sldId id="288" r:id="rId6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843" autoAdjust="0"/>
    <p:restoredTop sz="94599"/>
  </p:normalViewPr>
  <p:slideViewPr>
    <p:cSldViewPr snapToGrid="0">
      <p:cViewPr varScale="1">
        <p:scale>
          <a:sx n="69" d="100"/>
          <a:sy n="69" d="100"/>
        </p:scale>
        <p:origin x="7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253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446D1D-9DB8-41B0-A6E1-F19163075F85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41FA9-428B-4746-A21C-6F1BCCC5B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052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828800"/>
            <a:ext cx="7772400" cy="900546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85800" y="2819400"/>
            <a:ext cx="77724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28956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433353"/>
            <a:ext cx="9144000" cy="92765"/>
          </a:xfrm>
          <a:prstGeom prst="rect">
            <a:avLst/>
          </a:prstGeom>
          <a:solidFill>
            <a:srgbClr val="A284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384"/>
            <a:ext cx="9146036" cy="512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1" y="-4759"/>
            <a:ext cx="1471253" cy="511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842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042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451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0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0606" y="2401425"/>
            <a:ext cx="4523914" cy="1574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790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35313"/>
            <a:ext cx="7886700" cy="4351338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3272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22313" y="4406900"/>
            <a:ext cx="77724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2068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8604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19236"/>
            <a:ext cx="4040188" cy="90646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908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19236"/>
            <a:ext cx="4041775" cy="90646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6981" y="25908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546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45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83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8321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02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780469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697758"/>
            <a:ext cx="9144000" cy="92765"/>
          </a:xfrm>
          <a:prstGeom prst="rect">
            <a:avLst/>
          </a:prstGeom>
          <a:solidFill>
            <a:srgbClr val="A284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971"/>
          <a:stretch/>
        </p:blipFill>
        <p:spPr>
          <a:xfrm>
            <a:off x="0" y="6724650"/>
            <a:ext cx="9146036" cy="13335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300833"/>
            <a:ext cx="9144000" cy="92765"/>
          </a:xfrm>
          <a:prstGeom prst="rect">
            <a:avLst/>
          </a:prstGeom>
          <a:solidFill>
            <a:srgbClr val="A284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36" y="-8135"/>
            <a:ext cx="9146036" cy="35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637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67" r:id="rId8"/>
    <p:sldLayoutId id="2147483684" r:id="rId9"/>
    <p:sldLayoutId id="2147483685" r:id="rId10"/>
    <p:sldLayoutId id="2147483686" r:id="rId11"/>
    <p:sldLayoutId id="2147483687" r:id="rId12"/>
    <p:sldLayoutId id="2147483679" r:id="rId1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010" y="319970"/>
            <a:ext cx="8645979" cy="1325563"/>
          </a:xfrm>
        </p:spPr>
        <p:txBody>
          <a:bodyPr/>
          <a:lstStyle/>
          <a:p>
            <a:r>
              <a:rPr lang="en-US" dirty="0"/>
              <a:t>Chi-Square Hypothesis Test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Step 3: Calculate the Test Statistic</a:t>
                </a:r>
              </a:p>
              <a:p>
                <a:pPr lvl="1"/>
                <a:r>
                  <a:rPr lang="en-US" dirty="0"/>
                  <a:t>This is </a:t>
                </a:r>
                <a:r>
                  <a:rPr lang="en-US" dirty="0" smtClean="0"/>
                  <a:t>chi-square test statistic</a:t>
                </a:r>
              </a:p>
              <a:p>
                <a:pPr lvl="1"/>
                <a:endParaRPr lang="en-US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𝜒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𝑜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sub>
                              </m:sSub>
                            </m:den>
                          </m:f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 marL="457200" lvl="1" indent="0">
                  <a:buNone/>
                </a:pPr>
                <a:endParaRPr lang="en-US" dirty="0"/>
              </a:p>
              <a:p>
                <a:pPr lvl="1"/>
                <a:r>
                  <a:rPr lang="en-US" dirty="0"/>
                  <a:t>w</a:t>
                </a:r>
                <a:r>
                  <a:rPr lang="en-US" dirty="0" smtClean="0"/>
                  <a:t>here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en-US" dirty="0" smtClean="0"/>
                  <a:t> represents observed frequencies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dirty="0" smtClean="0"/>
                  <a:t> represents expected frequencies</a:t>
                </a:r>
                <a:endParaRPr lang="en-US" dirty="0"/>
              </a:p>
              <a:p>
                <a:pPr marL="457200" lvl="1" indent="0">
                  <a:buNone/>
                </a:pPr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 t="-25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3496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Degrees of Freedom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en-US" dirty="0">
                    <a:ea typeface="ＭＳ Ｐゴシック" panose="020B0600070205080204" pitchFamily="34" charset="-128"/>
                  </a:rPr>
                  <a:t>The degrees of freedom for the chi-square goodness-of-fit test are </a:t>
                </a:r>
                <a14:m>
                  <m:oMath xmlns:m="http://schemas.openxmlformats.org/officeDocument/2006/math">
                    <m:r>
                      <a:rPr lang="en-US" altLang="en-US" i="1">
                        <a:latin typeface="Cambria Math" panose="02040503050406030204" pitchFamily="18" charset="0"/>
                        <a:ea typeface="ＭＳ Ｐゴシック" panose="020B0600070205080204" pitchFamily="34" charset="-128"/>
                      </a:rPr>
                      <m:t>𝑘</m:t>
                    </m:r>
                    <m:r>
                      <a:rPr lang="en-US" altLang="en-US" i="1">
                        <a:latin typeface="Cambria Math" panose="02040503050406030204" pitchFamily="18" charset="0"/>
                        <a:ea typeface="ＭＳ Ｐゴシック" panose="020B0600070205080204" pitchFamily="34" charset="-128"/>
                      </a:rPr>
                      <m:t>−1</m:t>
                    </m:r>
                  </m:oMath>
                </a14:m>
                <a:endParaRPr lang="en-US" altLang="en-US" dirty="0">
                  <a:ea typeface="ＭＳ Ｐゴシック" panose="020B0600070205080204" pitchFamily="34" charset="-128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altLang="en-US" i="1">
                        <a:latin typeface="Cambria Math" panose="02040503050406030204" pitchFamily="18" charset="0"/>
                        <a:ea typeface="ＭＳ Ｐゴシック" panose="020B0600070205080204" pitchFamily="34" charset="-128"/>
                      </a:rPr>
                      <m:t>𝑘</m:t>
                    </m:r>
                  </m:oMath>
                </a14:m>
                <a:r>
                  <a:rPr lang="en-US" altLang="en-US" dirty="0">
                    <a:ea typeface="ＭＳ Ｐゴシック" panose="020B0600070205080204" pitchFamily="34" charset="-128"/>
                  </a:rPr>
                  <a:t> is the number of levels of the discrete </a:t>
                </a:r>
                <a:r>
                  <a:rPr lang="en-US" altLang="en-US" dirty="0" smtClean="0">
                    <a:ea typeface="ＭＳ Ｐゴシック" panose="020B0600070205080204" pitchFamily="34" charset="-128"/>
                  </a:rPr>
                  <a:t>variable</a:t>
                </a:r>
                <a:endParaRPr lang="en-US" altLang="en-US" dirty="0" smtClean="0"/>
              </a:p>
              <a:p>
                <a:r>
                  <a:rPr lang="en-US" altLang="en-US" dirty="0" smtClean="0"/>
                  <a:t>The degrees of freedom for </a:t>
                </a:r>
                <a:r>
                  <a:rPr lang="en-US" altLang="en-US" dirty="0"/>
                  <a:t>the chi-square test for independence is found by multiplying the </a:t>
                </a:r>
                <a14:m>
                  <m:oMath xmlns:m="http://schemas.openxmlformats.org/officeDocument/2006/math">
                    <m:r>
                      <a:rPr lang="en-US" altLang="en-US" i="1">
                        <a:latin typeface="Cambria Math" panose="02040503050406030204" pitchFamily="18" charset="0"/>
                      </a:rPr>
                      <m:t>𝑑𝑓</m:t>
                    </m:r>
                  </m:oMath>
                </a14:m>
                <a:r>
                  <a:rPr lang="en-US" altLang="en-US" dirty="0"/>
                  <a:t> for each factor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𝑑𝑓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−1)(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2525" r="-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3194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Frequencies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/>
              </p:nvPr>
            </p:nvGraphicFramePr>
            <p:xfrm>
              <a:off x="1647551" y="2721649"/>
              <a:ext cx="7801249" cy="3454782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66137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66137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478497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92239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3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3600" b="0" i="1" smtClean="0">
                                        <a:latin typeface="Cambria Math" panose="02040503050406030204" pitchFamily="18" charset="0"/>
                                      </a:rPr>
                                      <m:t>𝑎𝑐</m:t>
                                    </m:r>
                                  </m:num>
                                  <m:den>
                                    <m:r>
                                      <a:rPr lang="en-US" sz="36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3600" b="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3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3600" b="0" i="1" smtClean="0">
                                        <a:latin typeface="Cambria Math" panose="02040503050406030204" pitchFamily="18" charset="0"/>
                                      </a:rPr>
                                      <m:t>𝑏𝑐</m:t>
                                    </m:r>
                                  </m:num>
                                  <m:den>
                                    <m:r>
                                      <a:rPr lang="en-US" sz="36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3600" b="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3"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oMath>
                            </m:oMathPara>
                          </a14:m>
                          <a:endParaRPr lang="en-US" sz="3600" b="0" dirty="0" smtClean="0"/>
                        </a:p>
                        <a:p>
                          <a:pPr algn="ctr"/>
                          <a:endParaRPr lang="en-US" sz="3600" b="0" dirty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oMath>
                            </m:oMathPara>
                          </a14:m>
                          <a:endParaRPr lang="en-US" sz="3600" b="0" dirty="0" smtClean="0"/>
                        </a:p>
                        <a:p>
                          <a:pPr algn="ctr"/>
                          <a:endParaRPr lang="en-US" sz="3600" b="0" dirty="0"/>
                        </a:p>
                        <a:p>
                          <a:pPr algn="ctr"/>
                          <a:endParaRPr lang="en-US" sz="36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2239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3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3600" b="0" i="1" smtClean="0">
                                        <a:latin typeface="Cambria Math" panose="02040503050406030204" pitchFamily="18" charset="0"/>
                                      </a:rPr>
                                      <m:t>𝑎𝑑</m:t>
                                    </m:r>
                                  </m:num>
                                  <m:den>
                                    <m:r>
                                      <a:rPr lang="en-US" sz="36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3600" b="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3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3600" b="0" i="1" smtClean="0">
                                        <a:latin typeface="Cambria Math" panose="02040503050406030204" pitchFamily="18" charset="0"/>
                                      </a:rPr>
                                      <m:t>𝑏𝑑</m:t>
                                    </m:r>
                                  </m:num>
                                  <m:den>
                                    <m:r>
                                      <a:rPr lang="en-US" sz="36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3600" b="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sz="3600" b="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92239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3600" b="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3600" b="0" dirty="0" smtClean="0"/>
                        </a:p>
                        <a:p>
                          <a:pPr algn="ctr"/>
                          <a:endParaRPr lang="en-US" sz="3600" b="0" dirty="0"/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sz="3600" b="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569430296"/>
                  </p:ext>
                </p:extLst>
              </p:nvPr>
            </p:nvGraphicFramePr>
            <p:xfrm>
              <a:off x="1647551" y="2721649"/>
              <a:ext cx="7801249" cy="3454782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661376"/>
                    <a:gridCol w="2661376"/>
                    <a:gridCol w="2478497"/>
                  </a:tblGrid>
                  <a:tr h="113303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229" t="-538" r="-192906" b="-2059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00459" t="-538" r="-93349" b="-205914"/>
                          </a:stretch>
                        </a:blipFill>
                      </a:tcPr>
                    </a:tc>
                    <a:tc rowSpan="3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214742" t="-176" b="-176"/>
                          </a:stretch>
                        </a:blipFill>
                      </a:tcPr>
                    </a:tc>
                  </a:tr>
                  <a:tr h="113303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229" t="-100000" r="-192906" b="-1048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00459" t="-100000" r="-93349" b="-104813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sz="3600" b="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11887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229" t="-191795" r="-192906" b="-5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00459" t="-191795" r="-93349" b="-513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sz="3600" b="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Content Placeholder 2"/>
          <p:cNvSpPr txBox="1">
            <a:spLocks/>
          </p:cNvSpPr>
          <p:nvPr/>
        </p:nvSpPr>
        <p:spPr>
          <a:xfrm>
            <a:off x="628650" y="1735313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Computing expected frequencies: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656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Odds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Odds of event occurrence are determined by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</m:oMath>
                  </m:oMathPara>
                </a14:m>
                <a:endParaRPr lang="en-US" b="0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lvl="1"/>
                <a:r>
                  <a:rPr lang="en-US" dirty="0"/>
                  <a:t>w</a:t>
                </a:r>
                <a:r>
                  <a:rPr lang="en-US" dirty="0" smtClean="0"/>
                  <a:t>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 smtClean="0"/>
                  <a:t> is the probability of event occurrence</a:t>
                </a:r>
              </a:p>
              <a:p>
                <a:r>
                  <a:rPr lang="en-US" dirty="0" smtClean="0"/>
                  <a:t>Odds </a:t>
                </a:r>
                <a:r>
                  <a:rPr lang="en-US" dirty="0"/>
                  <a:t>range from 0 to infinity, the greater the probability of event occurrence, the larger the odds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8789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Odds Ratio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odds ratio (OR) is a measure of effect size for a significant </a:t>
            </a:r>
            <a:r>
              <a:rPr lang="en-US" dirty="0">
                <a:sym typeface="Symbol" panose="05050102010706020507" pitchFamily="18" charset="2"/>
              </a:rPr>
              <a:t></a:t>
            </a:r>
            <a:r>
              <a:rPr lang="en-US" baseline="30000" dirty="0"/>
              <a:t>2</a:t>
            </a:r>
            <a:r>
              <a:rPr lang="en-US" dirty="0"/>
              <a:t> test for independence. It is computed by taking the ratio of the odds for each </a:t>
            </a:r>
            <a:r>
              <a:rPr lang="en-US" dirty="0" smtClean="0"/>
              <a:t>group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5464037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33"/>
  <p:tag name="MMPROD_UIDATA" val="&lt;database version=&quot;11.0&quot;&gt;&lt;object type=&quot;1&quot; unique_id=&quot;10001&quot;&gt;&lt;object type=&quot;8&quot; unique_id=&quot;41358&quot;&gt;&lt;/object&gt;&lt;object type=&quot;2&quot; unique_id=&quot;41359&quot;&gt;&lt;object type=&quot;3&quot; unique_id=&quot;41360&quot;&gt;&lt;property id=&quot;20148&quot; value=&quot;5&quot;/&gt;&lt;property id=&quot;20300&quot; value=&quot;Slide 1 - &amp;quot;Insert Title Here&amp;quot;&quot;/&gt;&lt;property id=&quot;20307&quot; value=&quot;256&quot;/&gt;&lt;/object&gt;&lt;object type=&quot;3&quot; unique_id=&quot;41361&quot;&gt;&lt;property id=&quot;20148&quot; value=&quot;5&quot;/&gt;&lt;property id=&quot;20300&quot; value=&quot;Slide 2 - &amp;quot;Title&amp;quot;&quot;/&gt;&lt;property id=&quot;20307&quot; value=&quot;257&quot;/&gt;&lt;/object&gt;&lt;object type=&quot;3&quot; unique_id=&quot;41362&quot;&gt;&lt;property id=&quot;20148&quot; value=&quot;5&quot;/&gt;&lt;property id=&quot;20300&quot; value=&quot;Slide 7&quot;/&gt;&lt;property id=&quot;20307&quot; value=&quot;258&quot;/&gt;&lt;/object&gt;&lt;object type=&quot;3&quot; unique_id=&quot;49069&quot;&gt;&lt;property id=&quot;20148&quot; value=&quot;5&quot;/&gt;&lt;property id=&quot;20300&quot; value=&quot;Slide 3&quot;/&gt;&lt;property id=&quot;20307&quot; value=&quot;259&quot;/&gt;&lt;/object&gt;&lt;object type=&quot;3&quot; unique_id=&quot;49070&quot;&gt;&lt;property id=&quot;20148&quot; value=&quot;5&quot;/&gt;&lt;property id=&quot;20300&quot; value=&quot;Slide 4&quot;/&gt;&lt;property id=&quot;20307&quot; value=&quot;260&quot;/&gt;&lt;/object&gt;&lt;object type=&quot;3&quot; unique_id=&quot;49071&quot;&gt;&lt;property id=&quot;20148&quot; value=&quot;5&quot;/&gt;&lt;property id=&quot;20300&quot; value=&quot;Slide 5&quot;/&gt;&lt;property id=&quot;20307&quot; value=&quot;261&quot;/&gt;&lt;/object&gt;&lt;object type=&quot;3&quot; unique_id=&quot;49072&quot;&gt;&lt;property id=&quot;20148&quot; value=&quot;5&quot;/&gt;&lt;property id=&quot;20300&quot; value=&quot;Slide 6&quot;/&gt;&lt;property id=&quot;20307&quot; value=&quot;26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453</TotalTime>
  <Words>120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ＭＳ Ｐゴシック</vt:lpstr>
      <vt:lpstr>Arial</vt:lpstr>
      <vt:lpstr>Calibri</vt:lpstr>
      <vt:lpstr>Cambria Math</vt:lpstr>
      <vt:lpstr>Symbol</vt:lpstr>
      <vt:lpstr>Office Theme</vt:lpstr>
      <vt:lpstr>Chi-Square Hypothesis Test</vt:lpstr>
      <vt:lpstr>Degrees of Freedom</vt:lpstr>
      <vt:lpstr>Expected Frequencies</vt:lpstr>
      <vt:lpstr>Odds</vt:lpstr>
      <vt:lpstr>Odds Ratio</vt:lpstr>
    </vt:vector>
  </TitlesOfParts>
  <Company>2U,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Vanderbilt</dc:title>
  <dc:creator>2toradmin</dc:creator>
  <cp:lastModifiedBy>Hutton, Shane</cp:lastModifiedBy>
  <cp:revision>73</cp:revision>
  <dcterms:created xsi:type="dcterms:W3CDTF">2017-03-13T16:05:11Z</dcterms:created>
  <dcterms:modified xsi:type="dcterms:W3CDTF">2019-04-17T00:06:54Z</dcterms:modified>
</cp:coreProperties>
</file>