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10"/>
  </p:handoutMasterIdLst>
  <p:sldIdLst>
    <p:sldId id="264" r:id="rId2"/>
    <p:sldId id="271" r:id="rId3"/>
    <p:sldId id="270" r:id="rId4"/>
    <p:sldId id="273" r:id="rId5"/>
    <p:sldId id="274" r:id="rId6"/>
    <p:sldId id="276" r:id="rId7"/>
    <p:sldId id="277" r:id="rId8"/>
    <p:sldId id="278" r:id="rId9"/>
  </p:sldIdLst>
  <p:sldSz cx="9144000" cy="6858000" type="screen4x3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68" autoAdjust="0"/>
    <p:restoredTop sz="94660"/>
  </p:normalViewPr>
  <p:slideViewPr>
    <p:cSldViewPr snapToGrid="0">
      <p:cViewPr varScale="1">
        <p:scale>
          <a:sx n="73" d="100"/>
          <a:sy n="73" d="100"/>
        </p:scale>
        <p:origin x="12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7071"/>
          </a:xfrm>
          <a:prstGeom prst="rect">
            <a:avLst/>
          </a:prstGeom>
        </p:spPr>
        <p:txBody>
          <a:bodyPr vert="horz" lIns="93494" tIns="46747" rIns="93494" bIns="4674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5217" y="0"/>
            <a:ext cx="3056414" cy="467071"/>
          </a:xfrm>
          <a:prstGeom prst="rect">
            <a:avLst/>
          </a:prstGeom>
        </p:spPr>
        <p:txBody>
          <a:bodyPr vert="horz" lIns="93494" tIns="46747" rIns="93494" bIns="46747" rtlCol="0"/>
          <a:lstStyle>
            <a:lvl1pPr algn="r">
              <a:defRPr sz="1200"/>
            </a:lvl1pPr>
          </a:lstStyle>
          <a:p>
            <a:fld id="{0A14DE2E-B273-453A-943E-D6FD68A2DEB1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56414" cy="467070"/>
          </a:xfrm>
          <a:prstGeom prst="rect">
            <a:avLst/>
          </a:prstGeom>
        </p:spPr>
        <p:txBody>
          <a:bodyPr vert="horz" lIns="93494" tIns="46747" rIns="93494" bIns="4674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5217" y="8842030"/>
            <a:ext cx="3056414" cy="467070"/>
          </a:xfrm>
          <a:prstGeom prst="rect">
            <a:avLst/>
          </a:prstGeom>
        </p:spPr>
        <p:txBody>
          <a:bodyPr vert="horz" lIns="93494" tIns="46747" rIns="93494" bIns="46747" rtlCol="0" anchor="b"/>
          <a:lstStyle>
            <a:lvl1pPr algn="r">
              <a:defRPr sz="1200"/>
            </a:lvl1pPr>
          </a:lstStyle>
          <a:p>
            <a:fld id="{1E780C1D-246F-4A3C-8C90-C72105D40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763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828800"/>
            <a:ext cx="7772400" cy="900546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85800" y="2819400"/>
            <a:ext cx="77724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28956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461489"/>
            <a:ext cx="9144000" cy="92765"/>
          </a:xfrm>
          <a:prstGeom prst="rect">
            <a:avLst/>
          </a:prstGeom>
          <a:solidFill>
            <a:srgbClr val="A284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384"/>
            <a:ext cx="9146036" cy="51259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31" y="-4759"/>
            <a:ext cx="1471253" cy="511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4135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143000"/>
            <a:ext cx="6096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860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143000"/>
            <a:ext cx="6096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97353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143000"/>
            <a:ext cx="6096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1604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0606" y="2401425"/>
            <a:ext cx="4523914" cy="1574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585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19970"/>
            <a:ext cx="7886700" cy="132556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35313"/>
            <a:ext cx="7886700" cy="4351338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57200" y="1446367"/>
            <a:ext cx="82296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0337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22313" y="4406900"/>
            <a:ext cx="77724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6421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19970"/>
            <a:ext cx="7886700" cy="132556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457200" y="1446367"/>
            <a:ext cx="82296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8199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19970"/>
            <a:ext cx="7886700" cy="1325563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19236"/>
            <a:ext cx="4040188" cy="90646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908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19236"/>
            <a:ext cx="4041775" cy="90646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6981" y="259080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7200" y="1446367"/>
            <a:ext cx="82296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0270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19970"/>
            <a:ext cx="7886700" cy="132556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658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19970"/>
            <a:ext cx="7886700" cy="132556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57200" y="1446367"/>
            <a:ext cx="82296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7076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242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143000"/>
            <a:ext cx="6096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7062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780469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6697758"/>
            <a:ext cx="9144000" cy="92765"/>
          </a:xfrm>
          <a:prstGeom prst="rect">
            <a:avLst/>
          </a:prstGeom>
          <a:solidFill>
            <a:srgbClr val="A284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971"/>
          <a:stretch/>
        </p:blipFill>
        <p:spPr>
          <a:xfrm>
            <a:off x="0" y="6724650"/>
            <a:ext cx="9146036" cy="133350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0" y="300833"/>
            <a:ext cx="9144000" cy="92765"/>
          </a:xfrm>
          <a:prstGeom prst="rect">
            <a:avLst/>
          </a:prstGeom>
          <a:solidFill>
            <a:srgbClr val="A284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36" y="-8135"/>
            <a:ext cx="9146036" cy="355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99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Mean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lnSpc>
                    <a:spcPct val="12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400" b="0" i="1" smtClean="0"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en-US" sz="340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340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b>
                                <m:sSubPr>
                                  <m:ctrlPr>
                                    <a:rPr lang="en-US" sz="3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400" b="0" i="1" smtClean="0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sz="34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nary>
                        </m:num>
                        <m:den>
                          <m:r>
                            <a:rPr lang="en-US" sz="3400" i="1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pPr marL="0" indent="0">
                  <a:lnSpc>
                    <a:spcPct val="120000"/>
                  </a:lnSpc>
                  <a:buNone/>
                </a:pPr>
                <a:endParaRPr lang="en-US" sz="700" dirty="0" smtClean="0"/>
              </a:p>
              <a:p>
                <a:pPr lvl="1">
                  <a:lnSpc>
                    <a:spcPct val="120000"/>
                  </a:lnSpc>
                </a:pPr>
                <a:r>
                  <a:rPr lang="en-US" dirty="0"/>
                  <a:t>W</a:t>
                </a:r>
                <a:r>
                  <a:rPr lang="en-US" dirty="0" smtClean="0"/>
                  <a:t>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 smtClean="0"/>
                  <a:t> = a single score,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dirty="0" smtClean="0"/>
                  <a:t> = sum of all the scores,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 smtClean="0"/>
                  <a:t>= total number of scores</a:t>
                </a:r>
              </a:p>
              <a:p>
                <a:pPr lvl="1">
                  <a:lnSpc>
                    <a:spcPct val="120000"/>
                  </a:lnSpc>
                </a:pPr>
                <a:endParaRPr lang="en-US" sz="500" dirty="0" smtClean="0"/>
              </a:p>
              <a:p>
                <a:pPr>
                  <a:lnSpc>
                    <a:spcPct val="120000"/>
                  </a:lnSpc>
                </a:pPr>
                <a:r>
                  <a:rPr lang="en-US" dirty="0" smtClean="0"/>
                  <a:t>Notation:</a:t>
                </a:r>
              </a:p>
              <a:p>
                <a:pPr lvl="1">
                  <a:lnSpc>
                    <a:spcPct val="120000"/>
                  </a:lnSpc>
                </a:pPr>
                <a:r>
                  <a:rPr lang="en-US" i="1" dirty="0" smtClean="0"/>
                  <a:t>M</a:t>
                </a:r>
                <a:r>
                  <a:rPr lang="en-US" dirty="0" smtClean="0"/>
                  <a:t> = </a:t>
                </a:r>
                <a:r>
                  <a:rPr lang="en-US" dirty="0" smtClean="0"/>
                  <a:t>sample mean</a:t>
                </a:r>
              </a:p>
              <a:p>
                <a:pPr lvl="1">
                  <a:lnSpc>
                    <a:spcPct val="120000"/>
                  </a:lnSpc>
                </a:pP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US" dirty="0" smtClean="0"/>
                  <a:t> = population mean</a:t>
                </a:r>
                <a:endParaRPr lang="en-US" dirty="0"/>
              </a:p>
              <a:p>
                <a:pPr>
                  <a:lnSpc>
                    <a:spcPct val="120000"/>
                  </a:lnSpc>
                </a:pPr>
                <a:endParaRPr lang="en-US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91" b="-11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47648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Median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2400" dirty="0"/>
                  <a:t>Median location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+1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/>
                  <a:t> = ___</a:t>
                </a:r>
                <a:r>
                  <a:rPr lang="en-US" sz="2400" baseline="30000" dirty="0" err="1"/>
                  <a:t>th</a:t>
                </a:r>
                <a:r>
                  <a:rPr lang="en-US" sz="2400" dirty="0"/>
                  <a:t> </a:t>
                </a:r>
                <a:r>
                  <a:rPr lang="en-US" sz="2400" dirty="0" smtClean="0"/>
                  <a:t>score</a:t>
                </a:r>
              </a:p>
              <a:p>
                <a:pPr lvl="1">
                  <a:lnSpc>
                    <a:spcPct val="100000"/>
                  </a:lnSpc>
                </a:pPr>
                <a:r>
                  <a:rPr lang="en-US" sz="2000" dirty="0" smtClean="0"/>
                  <a:t>For </a:t>
                </a:r>
                <a:r>
                  <a:rPr lang="en-US" sz="2000" dirty="0"/>
                  <a:t>an odd number of scores, the median is the middle </a:t>
                </a:r>
                <a:r>
                  <a:rPr lang="en-US" sz="2000" dirty="0" smtClean="0"/>
                  <a:t>score</a:t>
                </a:r>
              </a:p>
              <a:p>
                <a:pPr lvl="1">
                  <a:lnSpc>
                    <a:spcPct val="100000"/>
                  </a:lnSpc>
                </a:pPr>
                <a:r>
                  <a:rPr lang="en-US" sz="2000" dirty="0" smtClean="0"/>
                  <a:t>For </a:t>
                </a:r>
                <a:r>
                  <a:rPr lang="en-US" sz="2000" dirty="0"/>
                  <a:t>an even number of scores, the median is the average of the two middle </a:t>
                </a:r>
                <a:r>
                  <a:rPr lang="en-US" sz="2000" dirty="0" smtClean="0"/>
                  <a:t>scores</a:t>
                </a:r>
              </a:p>
              <a:p>
                <a:pPr>
                  <a:lnSpc>
                    <a:spcPct val="100000"/>
                  </a:lnSpc>
                </a:pPr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83331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dirty="0" smtClean="0"/>
              <a:t>The mode is the most </a:t>
            </a:r>
            <a:r>
              <a:rPr lang="en-US" dirty="0"/>
              <a:t>frequently occurring score in the distribution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5211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400" dirty="0" smtClean="0"/>
              <a:t>Range = </a:t>
            </a:r>
            <a:r>
              <a:rPr lang="en-US" sz="2400" dirty="0"/>
              <a:t>highest score – lowest </a:t>
            </a:r>
            <a:r>
              <a:rPr lang="en-US" sz="2400" dirty="0" smtClean="0"/>
              <a:t>score</a:t>
            </a:r>
          </a:p>
          <a:p>
            <a:pPr marL="0" indent="0">
              <a:lnSpc>
                <a:spcPct val="100000"/>
              </a:lnSpc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62613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Interquartile Range (IQR)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pPr>
                  <a:lnSpc>
                    <a:spcPct val="100000"/>
                  </a:lnSpc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𝐼𝑄𝑅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US" sz="2400" dirty="0" smtClean="0"/>
              </a:p>
              <a:p>
                <a:pPr>
                  <a:lnSpc>
                    <a:spcPct val="110000"/>
                  </a:lnSpc>
                </a:pPr>
                <a:r>
                  <a:rPr lang="en-US" dirty="0"/>
                  <a:t>To find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dirty="0"/>
                  <a:t>, first find the median of the dataset</a:t>
                </a:r>
              </a:p>
              <a:p>
                <a:pPr lvl="1">
                  <a:lnSpc>
                    <a:spcPct val="11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is the median of the first half of the dataset</a:t>
                </a:r>
              </a:p>
              <a:p>
                <a:pPr lvl="1">
                  <a:lnSpc>
                    <a:spcPct val="11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dirty="0"/>
                  <a:t> is the median of the second half of the dataset</a:t>
                </a:r>
              </a:p>
              <a:p>
                <a:pPr>
                  <a:lnSpc>
                    <a:spcPct val="100000"/>
                  </a:lnSpc>
                </a:pPr>
                <a:endParaRPr lang="en-US" sz="2400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91" t="-4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30270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Outliers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>
                  <a:lnSpc>
                    <a:spcPct val="110000"/>
                  </a:lnSpc>
                </a:pPr>
                <a:r>
                  <a:rPr lang="en-US" dirty="0" smtClean="0"/>
                  <a:t>The rule of thumb is that if the score is less than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−1.5(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𝐼𝑄𝑅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or greater than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+1.5(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𝐼𝑄𝑅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, then we consider it to be an outlier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91" t="-14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198270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Deviation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>
                  <a:lnSpc>
                    <a:spcPct val="120000"/>
                  </a:lnSpc>
                </a:pPr>
                <a:endParaRPr lang="en-US" sz="800" dirty="0" smtClean="0"/>
              </a:p>
              <a:p>
                <a:pPr marL="0" indent="0">
                  <a:lnSpc>
                    <a:spcPct val="12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sSub>
                                        <m:sSubPr>
                                          <m:ctrlP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𝑋</m:t>
                                          </m:r>
                                        </m:e>
                                        <m:sub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𝑀</m:t>
                                      </m:r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)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den>
                          </m:f>
                        </m:e>
                      </m:ra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   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sSub>
                                        <m:sSubPr>
                                          <m:ctrlP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𝑋</m:t>
                                          </m:r>
                                        </m:e>
                                        <m:sub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𝜇</m:t>
                                      </m:r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)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US" dirty="0"/>
              </a:p>
              <a:p>
                <a:pPr marL="0" indent="0" algn="ctr">
                  <a:lnSpc>
                    <a:spcPct val="120000"/>
                  </a:lnSpc>
                  <a:buNone/>
                </a:pPr>
                <a:endParaRPr lang="en-US" sz="800" dirty="0" smtClean="0"/>
              </a:p>
              <a:p>
                <a:pPr lvl="1">
                  <a:lnSpc>
                    <a:spcPct val="120000"/>
                  </a:lnSpc>
                </a:pP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𝑀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nary>
                  </m:oMath>
                </a14:m>
                <a:r>
                  <a:rPr lang="en-US" dirty="0" smtClean="0"/>
                  <a:t> is sum of squared deviations of each score from the mean; it is called sum of squares (SS)</a:t>
                </a:r>
              </a:p>
              <a:p>
                <a:pPr>
                  <a:lnSpc>
                    <a:spcPct val="120000"/>
                  </a:lnSpc>
                </a:pPr>
                <a:endParaRPr lang="en-US" sz="27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256292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Variance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lnSpc>
                    <a:spcPct val="120000"/>
                  </a:lnSpc>
                  <a:buNone/>
                </a:pPr>
                <a:endParaRPr lang="en-US" dirty="0" smtClean="0"/>
              </a:p>
              <a:p>
                <a:pPr marL="0" indent="0" algn="ctr">
                  <a:lnSpc>
                    <a:spcPct val="12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     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𝜇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pPr>
                  <a:lnSpc>
                    <a:spcPct val="120000"/>
                  </a:lnSpc>
                </a:pPr>
                <a:endParaRPr lang="en-US" dirty="0" smtClean="0">
                  <a:effectLst/>
                </a:endParaRPr>
              </a:p>
              <a:p>
                <a:pPr>
                  <a:lnSpc>
                    <a:spcPct val="120000"/>
                  </a:lnSpc>
                </a:pPr>
                <a:r>
                  <a:rPr lang="en-US" dirty="0" smtClean="0">
                    <a:effectLst/>
                  </a:rPr>
                  <a:t>The variance is the standard deviation squared (or the standard deviation is the square root of the variance)</a:t>
                </a:r>
              </a:p>
              <a:p>
                <a:pPr>
                  <a:lnSpc>
                    <a:spcPct val="120000"/>
                  </a:lnSpc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91" r="-20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1456330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650</TotalTime>
  <Words>55</Words>
  <Application>Microsoft Office PowerPoint</Application>
  <PresentationFormat>On-screen Show (4:3)</PresentationFormat>
  <Paragraphs>34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Cambria Math</vt:lpstr>
      <vt:lpstr>1_Office Theme</vt:lpstr>
      <vt:lpstr>Mean</vt:lpstr>
      <vt:lpstr>Median</vt:lpstr>
      <vt:lpstr>Mode</vt:lpstr>
      <vt:lpstr>Range</vt:lpstr>
      <vt:lpstr>Interquartile Range (IQR)</vt:lpstr>
      <vt:lpstr>Outliers</vt:lpstr>
      <vt:lpstr>Standard Deviation</vt:lpstr>
      <vt:lpstr>Variance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Shane Hutton</dc:creator>
  <cp:lastModifiedBy>Hutton, Shane</cp:lastModifiedBy>
  <cp:revision>54</cp:revision>
  <cp:lastPrinted>2016-01-19T13:06:47Z</cp:lastPrinted>
  <dcterms:created xsi:type="dcterms:W3CDTF">2016-01-13T15:38:23Z</dcterms:created>
  <dcterms:modified xsi:type="dcterms:W3CDTF">2019-05-14T00:06:38Z</dcterms:modified>
</cp:coreProperties>
</file>