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73" r:id="rId2"/>
    <p:sldId id="274" r:id="rId3"/>
    <p:sldId id="275" r:id="rId4"/>
    <p:sldId id="276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43" autoAdjust="0"/>
    <p:restoredTop sz="94599"/>
  </p:normalViewPr>
  <p:slideViewPr>
    <p:cSldViewPr snapToGrid="0">
      <p:cViewPr varScale="1">
        <p:scale>
          <a:sx n="69" d="100"/>
          <a:sy n="69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253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46D1D-9DB8-41B0-A6E1-F19163075F85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41FA9-428B-4746-A21C-6F1BCCC5B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52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828800"/>
            <a:ext cx="7772400" cy="900546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85800" y="2819400"/>
            <a:ext cx="7772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8956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433353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384"/>
            <a:ext cx="9146036" cy="512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" y="-4759"/>
            <a:ext cx="1471253" cy="51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84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042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451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0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606" y="2401425"/>
            <a:ext cx="4523914" cy="1574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790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35313"/>
            <a:ext cx="7886700" cy="4351338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327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22313" y="4406900"/>
            <a:ext cx="7772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206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604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19236"/>
            <a:ext cx="4040188" cy="90646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8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19236"/>
            <a:ext cx="4041775" cy="90646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6981" y="25908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46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45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83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832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02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780469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697758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971"/>
          <a:stretch/>
        </p:blipFill>
        <p:spPr>
          <a:xfrm>
            <a:off x="0" y="6724650"/>
            <a:ext cx="9146036" cy="13335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300833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36" y="-8135"/>
            <a:ext cx="9146036" cy="35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637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67" r:id="rId8"/>
    <p:sldLayoutId id="2147483684" r:id="rId9"/>
    <p:sldLayoutId id="2147483685" r:id="rId10"/>
    <p:sldLayoutId id="2147483686" r:id="rId11"/>
    <p:sldLayoutId id="2147483687" r:id="rId12"/>
    <p:sldLayoutId id="2147483679" r:id="rId1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Theoretical Sampling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en-US" dirty="0" smtClean="0">
                    <a:ea typeface="ＭＳ Ｐゴシック" panose="020B0600070205080204" pitchFamily="34" charset="-128"/>
                  </a:rPr>
                  <a:t>Sampling with replacement</a:t>
                </a:r>
              </a:p>
              <a:p>
                <a:r>
                  <a:rPr lang="en-US" altLang="en-US" dirty="0" smtClean="0">
                    <a:ea typeface="ＭＳ Ｐゴシック" panose="020B0600070205080204" pitchFamily="34" charset="-128"/>
                  </a:rPr>
                  <a:t>Total </a:t>
                </a:r>
                <a:r>
                  <a:rPr lang="en-US" altLang="en-US" dirty="0" smtClean="0">
                    <a:ea typeface="ＭＳ Ｐゴシック" panose="020B0600070205080204" pitchFamily="34" charset="-128"/>
                  </a:rPr>
                  <a:t>possible samples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i="1" smtClean="0"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</m:ctrlPr>
                      </m:sSup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  <m:t>𝑁</m:t>
                        </m:r>
                      </m:e>
                      <m:sup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ＭＳ Ｐゴシック" panose="020B0600070205080204" pitchFamily="34" charset="-128"/>
                          </a:rPr>
                          <m:t>𝑛</m:t>
                        </m:r>
                      </m:sup>
                    </m:sSup>
                  </m:oMath>
                </a14:m>
                <a:endParaRPr lang="en-US" altLang="en-US" dirty="0" smtClean="0">
                  <a:ea typeface="ＭＳ Ｐゴシック" panose="020B0600070205080204" pitchFamily="34" charset="-128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  <a:ea typeface="ＭＳ Ｐゴシック" panose="020B0600070205080204" pitchFamily="34" charset="-128"/>
                      </a:rPr>
                      <m:t>𝑁</m:t>
                    </m:r>
                  </m:oMath>
                </a14:m>
                <a:r>
                  <a:rPr lang="en-US" altLang="en-US" dirty="0" smtClean="0">
                    <a:ea typeface="ＭＳ Ｐゴシック" panose="020B0600070205080204" pitchFamily="34" charset="-128"/>
                  </a:rPr>
                  <a:t> is the size of the population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  <a:ea typeface="ＭＳ Ｐゴシック" panose="020B0600070205080204" pitchFamily="34" charset="-128"/>
                      </a:rPr>
                      <m:t>𝑛</m:t>
                    </m:r>
                  </m:oMath>
                </a14:m>
                <a:r>
                  <a:rPr lang="en-US" altLang="en-US" dirty="0" smtClean="0">
                    <a:ea typeface="ＭＳ Ｐゴシック" panose="020B0600070205080204" pitchFamily="34" charset="-128"/>
                  </a:rPr>
                  <a:t> is the size of the </a:t>
                </a:r>
                <a:r>
                  <a:rPr lang="en-US" altLang="en-US" dirty="0" smtClean="0">
                    <a:ea typeface="ＭＳ Ｐゴシック" panose="020B0600070205080204" pitchFamily="34" charset="-128"/>
                  </a:rPr>
                  <a:t>samples</a:t>
                </a:r>
                <a:endParaRPr lang="en-US" altLang="en-US" dirty="0">
                  <a:ea typeface="ＭＳ Ｐゴシック" panose="020B0600070205080204" pitchFamily="34" charset="-128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797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Sampling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Sampling without replacement</a:t>
                </a:r>
              </a:p>
              <a:p>
                <a:r>
                  <a:rPr lang="en-US" dirty="0" smtClean="0"/>
                  <a:t>Total </a:t>
                </a:r>
                <a:r>
                  <a:rPr lang="en-US" dirty="0" smtClean="0"/>
                  <a:t>possible samples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!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altLang="en-US" i="1">
                        <a:latin typeface="Cambria Math" panose="02040503050406030204" pitchFamily="18" charset="0"/>
                        <a:ea typeface="ＭＳ Ｐゴシック" panose="020B0600070205080204" pitchFamily="34" charset="-128"/>
                      </a:rPr>
                      <m:t>𝑁</m:t>
                    </m:r>
                  </m:oMath>
                </a14:m>
                <a:r>
                  <a:rPr lang="en-US" altLang="en-US" dirty="0">
                    <a:ea typeface="ＭＳ Ｐゴシック" panose="020B0600070205080204" pitchFamily="34" charset="-128"/>
                  </a:rPr>
                  <a:t> is the size of the population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en-US" i="1">
                        <a:latin typeface="Cambria Math" panose="02040503050406030204" pitchFamily="18" charset="0"/>
                        <a:ea typeface="ＭＳ Ｐゴシック" panose="020B0600070205080204" pitchFamily="34" charset="-128"/>
                      </a:rPr>
                      <m:t>𝑛</m:t>
                    </m:r>
                  </m:oMath>
                </a14:m>
                <a:r>
                  <a:rPr lang="en-US" altLang="en-US" dirty="0">
                    <a:ea typeface="ＭＳ Ｐゴシック" panose="020B0600070205080204" pitchFamily="34" charset="-128"/>
                  </a:rPr>
                  <a:t> is the size of the samples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8099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794" y="343619"/>
            <a:ext cx="8578412" cy="1325563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Mean of the Sampling Dist.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lvl="0"/>
                <a:r>
                  <a:rPr lang="en-US" dirty="0" smtClean="0"/>
                  <a:t>The mean of the sampling distribution of the mean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dirty="0" smtClean="0"/>
                  <a:t> and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Notation: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dirty="0" smtClean="0"/>
                  <a:t> is the mean of all the sample means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dirty="0" smtClean="0"/>
                  <a:t> is the mean of the population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0245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</a:t>
            </a:r>
            <a:r>
              <a:rPr lang="en-US" dirty="0" smtClean="0"/>
              <a:t>Error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The </a:t>
                </a:r>
                <a:r>
                  <a:rPr lang="en-US" dirty="0"/>
                  <a:t>standard deviation of the sampling </a:t>
                </a:r>
                <a:r>
                  <a:rPr lang="en-US" dirty="0" smtClean="0"/>
                  <a:t>distribution of </a:t>
                </a:r>
                <a:r>
                  <a:rPr lang="en-US" dirty="0"/>
                  <a:t>the </a:t>
                </a:r>
                <a:r>
                  <a:rPr lang="en-US" dirty="0" smtClean="0"/>
                  <a:t>mean (standard error) </a:t>
                </a:r>
                <a:r>
                  <a:rPr lang="en-US" dirty="0" smtClean="0"/>
                  <a:t>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dirty="0" smtClean="0"/>
                  <a:t> and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Notation: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dirty="0" smtClean="0"/>
                  <a:t> is the standard deviation of all the sample means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dirty="0" smtClean="0"/>
                  <a:t> is the population standard deviation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/>
                  <a:t> is the sample size</a:t>
                </a:r>
              </a:p>
              <a:p>
                <a:pPr lvl="1"/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3506" b="-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45282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33"/>
  <p:tag name="MMPROD_UIDATA" val="&lt;database version=&quot;11.0&quot;&gt;&lt;object type=&quot;1&quot; unique_id=&quot;10001&quot;&gt;&lt;object type=&quot;8&quot; unique_id=&quot;41358&quot;&gt;&lt;/object&gt;&lt;object type=&quot;2&quot; unique_id=&quot;41359&quot;&gt;&lt;object type=&quot;3&quot; unique_id=&quot;41360&quot;&gt;&lt;property id=&quot;20148&quot; value=&quot;5&quot;/&gt;&lt;property id=&quot;20300&quot; value=&quot;Slide 1 - &amp;quot;Insert Title Here&amp;quot;&quot;/&gt;&lt;property id=&quot;20307&quot; value=&quot;256&quot;/&gt;&lt;/object&gt;&lt;object type=&quot;3&quot; unique_id=&quot;41361&quot;&gt;&lt;property id=&quot;20148&quot; value=&quot;5&quot;/&gt;&lt;property id=&quot;20300&quot; value=&quot;Slide 2 - &amp;quot;Title&amp;quot;&quot;/&gt;&lt;property id=&quot;20307&quot; value=&quot;257&quot;/&gt;&lt;/object&gt;&lt;object type=&quot;3&quot; unique_id=&quot;41362&quot;&gt;&lt;property id=&quot;20148&quot; value=&quot;5&quot;/&gt;&lt;property id=&quot;20300&quot; value=&quot;Slide 7&quot;/&gt;&lt;property id=&quot;20307&quot; value=&quot;258&quot;/&gt;&lt;/object&gt;&lt;object type=&quot;3&quot; unique_id=&quot;49069&quot;&gt;&lt;property id=&quot;20148&quot; value=&quot;5&quot;/&gt;&lt;property id=&quot;20300&quot; value=&quot;Slide 3&quot;/&gt;&lt;property id=&quot;20307&quot; value=&quot;259&quot;/&gt;&lt;/object&gt;&lt;object type=&quot;3&quot; unique_id=&quot;49070&quot;&gt;&lt;property id=&quot;20148&quot; value=&quot;5&quot;/&gt;&lt;property id=&quot;20300&quot; value=&quot;Slide 4&quot;/&gt;&lt;property id=&quot;20307&quot; value=&quot;260&quot;/&gt;&lt;/object&gt;&lt;object type=&quot;3&quot; unique_id=&quot;49071&quot;&gt;&lt;property id=&quot;20148&quot; value=&quot;5&quot;/&gt;&lt;property id=&quot;20300&quot; value=&quot;Slide 5&quot;/&gt;&lt;property id=&quot;20307&quot; value=&quot;261&quot;/&gt;&lt;/object&gt;&lt;object type=&quot;3&quot; unique_id=&quot;49072&quot;&gt;&lt;property id=&quot;20148&quot; value=&quot;5&quot;/&gt;&lt;property id=&quot;20300&quot; value=&quot;Slide 6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332</TotalTime>
  <Words>52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Cambria Math</vt:lpstr>
      <vt:lpstr>Office Theme</vt:lpstr>
      <vt:lpstr>Theoretical Sampling</vt:lpstr>
      <vt:lpstr>Experimental Sampling</vt:lpstr>
      <vt:lpstr>The Mean of the Sampling Dist.</vt:lpstr>
      <vt:lpstr>Standard Error</vt:lpstr>
    </vt:vector>
  </TitlesOfParts>
  <Company>2U,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Vanderbilt</dc:title>
  <dc:creator>2toradmin</dc:creator>
  <cp:lastModifiedBy>Hutton, Shane</cp:lastModifiedBy>
  <cp:revision>51</cp:revision>
  <dcterms:created xsi:type="dcterms:W3CDTF">2017-03-13T16:05:11Z</dcterms:created>
  <dcterms:modified xsi:type="dcterms:W3CDTF">2019-05-13T03:59:48Z</dcterms:modified>
</cp:coreProperties>
</file>